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9"/>
  </p:notesMasterIdLst>
  <p:sldIdLst>
    <p:sldId id="280" r:id="rId3"/>
    <p:sldId id="256" r:id="rId4"/>
    <p:sldId id="257" r:id="rId5"/>
    <p:sldId id="258" r:id="rId6"/>
    <p:sldId id="259" r:id="rId7"/>
    <p:sldId id="273" r:id="rId8"/>
    <p:sldId id="260" r:id="rId9"/>
    <p:sldId id="261" r:id="rId10"/>
    <p:sldId id="262" r:id="rId11"/>
    <p:sldId id="274" r:id="rId12"/>
    <p:sldId id="264" r:id="rId13"/>
    <p:sldId id="279" r:id="rId14"/>
    <p:sldId id="265" r:id="rId15"/>
    <p:sldId id="266" r:id="rId16"/>
    <p:sldId id="267" r:id="rId17"/>
    <p:sldId id="268" r:id="rId18"/>
    <p:sldId id="269" r:id="rId19"/>
    <p:sldId id="263" r:id="rId20"/>
    <p:sldId id="270" r:id="rId21"/>
    <p:sldId id="275" r:id="rId22"/>
    <p:sldId id="271" r:id="rId23"/>
    <p:sldId id="276" r:id="rId24"/>
    <p:sldId id="272" r:id="rId25"/>
    <p:sldId id="277" r:id="rId26"/>
    <p:sldId id="278" r:id="rId27"/>
    <p:sldId id="281" r:id="rId28"/>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848" autoAdjust="0"/>
  </p:normalViewPr>
  <p:slideViewPr>
    <p:cSldViewPr snapToGrid="0">
      <p:cViewPr>
        <p:scale>
          <a:sx n="80" d="100"/>
          <a:sy n="80" d="100"/>
        </p:scale>
        <p:origin x="-114" y="-570"/>
      </p:cViewPr>
      <p:guideLst>
        <p:guide orient="horz" pos="2160"/>
        <p:guide pos="3840"/>
      </p:guideLst>
    </p:cSldViewPr>
  </p:slideViewPr>
  <p:notesTextViewPr>
    <p:cViewPr>
      <p:scale>
        <a:sx n="3" d="2"/>
        <a:sy n="3" d="2"/>
      </p:scale>
      <p:origin x="0" y="0"/>
    </p:cViewPr>
  </p:notesTextViewPr>
  <p:sorterViewPr>
    <p:cViewPr>
      <p:scale>
        <a:sx n="100" d="100"/>
        <a:sy n="100" d="100"/>
      </p:scale>
      <p:origin x="0" y="-960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DE7CF5-6711-4D98-8D8E-C48B169164A1}" type="datetimeFigureOut">
              <a:rPr lang="es-CL" smtClean="0"/>
              <a:t>08-01-2016</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668102-5D6D-4413-B446-79788BAFF549}" type="slidenum">
              <a:rPr lang="es-CL" smtClean="0"/>
              <a:t>‹Nº›</a:t>
            </a:fld>
            <a:endParaRPr lang="es-CL"/>
          </a:p>
        </p:txBody>
      </p:sp>
    </p:spTree>
    <p:extLst>
      <p:ext uri="{BB962C8B-B14F-4D97-AF65-F5344CB8AC3E}">
        <p14:creationId xmlns:p14="http://schemas.microsoft.com/office/powerpoint/2010/main" val="2528906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F4668102-5D6D-4413-B446-79788BAFF549}" type="slidenum">
              <a:rPr lang="es-CL" smtClean="0"/>
              <a:t>1</a:t>
            </a:fld>
            <a:endParaRPr lang="es-CL"/>
          </a:p>
        </p:txBody>
      </p:sp>
    </p:spTree>
    <p:extLst>
      <p:ext uri="{BB962C8B-B14F-4D97-AF65-F5344CB8AC3E}">
        <p14:creationId xmlns:p14="http://schemas.microsoft.com/office/powerpoint/2010/main" val="2959020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smtClean="0"/>
              <a:t>Para el turista en busca de paisajes naturales, montañas, esquí, </a:t>
            </a:r>
            <a:r>
              <a:rPr lang="es-CL" dirty="0" err="1" smtClean="0"/>
              <a:t>surfboarding</a:t>
            </a:r>
            <a:r>
              <a:rPr lang="es-CL" dirty="0" smtClean="0"/>
              <a:t>, </a:t>
            </a:r>
            <a:r>
              <a:rPr lang="es-CL" dirty="0" err="1" smtClean="0"/>
              <a:t>etc</a:t>
            </a:r>
            <a:r>
              <a:rPr lang="es-CL" dirty="0" smtClean="0"/>
              <a:t>, la satisfacción con Santiago, rodeada por la cordillera de los Andes puede ser evidente por sí mismo, fiel al viejo dicho de que "no se puede superar a la naturaleza", aunque - como sin embargo - que sigue siendo un potencial sin explotar.</a:t>
            </a:r>
            <a:endParaRPr lang="es-CL" dirty="0"/>
          </a:p>
        </p:txBody>
      </p:sp>
      <p:sp>
        <p:nvSpPr>
          <p:cNvPr id="4" name="Marcador de número de diapositiva 3"/>
          <p:cNvSpPr>
            <a:spLocks noGrp="1"/>
          </p:cNvSpPr>
          <p:nvPr>
            <p:ph type="sldNum" sz="quarter" idx="10"/>
          </p:nvPr>
        </p:nvSpPr>
        <p:spPr/>
        <p:txBody>
          <a:bodyPr/>
          <a:lstStyle/>
          <a:p>
            <a:fld id="{F4668102-5D6D-4413-B446-79788BAFF549}" type="slidenum">
              <a:rPr lang="es-CL" smtClean="0"/>
              <a:t>10</a:t>
            </a:fld>
            <a:endParaRPr lang="es-CL"/>
          </a:p>
        </p:txBody>
      </p:sp>
    </p:spTree>
    <p:extLst>
      <p:ext uri="{BB962C8B-B14F-4D97-AF65-F5344CB8AC3E}">
        <p14:creationId xmlns:p14="http://schemas.microsoft.com/office/powerpoint/2010/main" val="19381416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smtClean="0"/>
              <a:t>Para introducir las hipótesis entonces, esta diapositiva muestra esquemáticamente cómo confianza es un antecedente de la satisfacción, y cómo esto se ve afectada por otros 3 factores que he beneficios término funcional, hedónicos y simbólicos. Todos ellos, a su vez contribuyen a esta sensación de confianza</a:t>
            </a:r>
            <a:endParaRPr lang="es-CL" dirty="0"/>
          </a:p>
        </p:txBody>
      </p:sp>
      <p:sp>
        <p:nvSpPr>
          <p:cNvPr id="4" name="Marcador de número de diapositiva 3"/>
          <p:cNvSpPr>
            <a:spLocks noGrp="1"/>
          </p:cNvSpPr>
          <p:nvPr>
            <p:ph type="sldNum" sz="quarter" idx="10"/>
          </p:nvPr>
        </p:nvSpPr>
        <p:spPr/>
        <p:txBody>
          <a:bodyPr/>
          <a:lstStyle/>
          <a:p>
            <a:fld id="{F4668102-5D6D-4413-B446-79788BAFF549}" type="slidenum">
              <a:rPr lang="es-CL" smtClean="0"/>
              <a:t>11</a:t>
            </a:fld>
            <a:endParaRPr lang="es-CL"/>
          </a:p>
        </p:txBody>
      </p:sp>
    </p:spTree>
    <p:extLst>
      <p:ext uri="{BB962C8B-B14F-4D97-AF65-F5344CB8AC3E}">
        <p14:creationId xmlns:p14="http://schemas.microsoft.com/office/powerpoint/2010/main" val="22677658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smtClean="0"/>
          </a:p>
          <a:p>
            <a:pPr rtl="0"/>
            <a:r>
              <a:rPr lang="en-US" dirty="0" smtClean="0">
                <a:effectLst/>
              </a:rPr>
              <a:t>Here, you can see through hypothesis 1 that trust can be a antecedente satisfaction.</a:t>
            </a:r>
            <a:br>
              <a:rPr lang="en-US" dirty="0" smtClean="0">
                <a:effectLst/>
              </a:rPr>
            </a:br>
            <a:r>
              <a:rPr lang="en-US" dirty="0" smtClean="0">
                <a:effectLst/>
              </a:rPr>
              <a:t/>
            </a:r>
            <a:br>
              <a:rPr lang="en-US" dirty="0" smtClean="0">
                <a:effectLst/>
              </a:rPr>
            </a:br>
            <a:r>
              <a:rPr lang="en-US" dirty="0" smtClean="0">
                <a:effectLst/>
              </a:rPr>
              <a:t>through the hypothesis 2, 3 and 4, it is suggested that the functional benefit have the benefit hedonic and symbolic benefits are antecedents of trust</a:t>
            </a:r>
          </a:p>
          <a:p>
            <a:endParaRPr lang="es-CL" dirty="0"/>
          </a:p>
        </p:txBody>
      </p:sp>
      <p:sp>
        <p:nvSpPr>
          <p:cNvPr id="4" name="3 Marcador de número de diapositiva"/>
          <p:cNvSpPr>
            <a:spLocks noGrp="1"/>
          </p:cNvSpPr>
          <p:nvPr>
            <p:ph type="sldNum" sz="quarter" idx="10"/>
          </p:nvPr>
        </p:nvSpPr>
        <p:spPr/>
        <p:txBody>
          <a:bodyPr/>
          <a:lstStyle/>
          <a:p>
            <a:fld id="{F4668102-5D6D-4413-B446-79788BAFF549}" type="slidenum">
              <a:rPr lang="es-CL" smtClean="0"/>
              <a:t>12</a:t>
            </a:fld>
            <a:endParaRPr lang="es-CL"/>
          </a:p>
        </p:txBody>
      </p:sp>
    </p:spTree>
    <p:extLst>
      <p:ext uri="{BB962C8B-B14F-4D97-AF65-F5344CB8AC3E}">
        <p14:creationId xmlns:p14="http://schemas.microsoft.com/office/powerpoint/2010/main" val="26994889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De la construcción de estas escalas cabe señalar que, si bien existen escalas en otras industrias, que no existían en el campo del turismo. Por lo tanto, es necesario elaborar un poco en su construcción y la metodología implicada</a:t>
            </a:r>
            <a:endParaRPr lang="es-CL" dirty="0"/>
          </a:p>
        </p:txBody>
      </p:sp>
      <p:sp>
        <p:nvSpPr>
          <p:cNvPr id="4" name="3 Marcador de número de diapositiva"/>
          <p:cNvSpPr>
            <a:spLocks noGrp="1"/>
          </p:cNvSpPr>
          <p:nvPr>
            <p:ph type="sldNum" sz="quarter" idx="10"/>
          </p:nvPr>
        </p:nvSpPr>
        <p:spPr/>
        <p:txBody>
          <a:bodyPr/>
          <a:lstStyle/>
          <a:p>
            <a:fld id="{F4668102-5D6D-4413-B446-79788BAFF549}" type="slidenum">
              <a:rPr lang="es-CL" smtClean="0"/>
              <a:t>13</a:t>
            </a:fld>
            <a:endParaRPr lang="es-CL"/>
          </a:p>
        </p:txBody>
      </p:sp>
    </p:spTree>
    <p:extLst>
      <p:ext uri="{BB962C8B-B14F-4D97-AF65-F5344CB8AC3E}">
        <p14:creationId xmlns:p14="http://schemas.microsoft.com/office/powerpoint/2010/main" val="21667202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Con el fin de identificar las escalas con un buen nivel de fiabilidad, validez y dimensionalidad llevé a cabo un proceso de dos etapas. En primer lugar, las referencias y la adaptación de la literatura especializada para la industria turística, y la realización de un análisis de incidentes críticos que consiste en una muestra no probabilística de 40 personas para obtener opiniones</a:t>
            </a:r>
            <a:endParaRPr lang="es-CL" dirty="0"/>
          </a:p>
        </p:txBody>
      </p:sp>
      <p:sp>
        <p:nvSpPr>
          <p:cNvPr id="4" name="3 Marcador de número de diapositiva"/>
          <p:cNvSpPr>
            <a:spLocks noGrp="1"/>
          </p:cNvSpPr>
          <p:nvPr>
            <p:ph type="sldNum" sz="quarter" idx="10"/>
          </p:nvPr>
        </p:nvSpPr>
        <p:spPr/>
        <p:txBody>
          <a:bodyPr/>
          <a:lstStyle/>
          <a:p>
            <a:fld id="{F4668102-5D6D-4413-B446-79788BAFF549}" type="slidenum">
              <a:rPr lang="es-CL" smtClean="0"/>
              <a:t>14</a:t>
            </a:fld>
            <a:endParaRPr lang="es-CL"/>
          </a:p>
        </p:txBody>
      </p:sp>
    </p:spTree>
    <p:extLst>
      <p:ext uri="{BB962C8B-B14F-4D97-AF65-F5344CB8AC3E}">
        <p14:creationId xmlns:p14="http://schemas.microsoft.com/office/powerpoint/2010/main" val="37035178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En segundo lugar, un proceso de compensación se llevó a cabo de acuerdo a los estándares académicos, junto con entrevistas con los turistas y los expertos de la industria para ayudar en la definición de cada escala - que luego se utiliza para construir el proyecto de cuestionario.</a:t>
            </a:r>
            <a:br>
              <a:rPr lang="es-ES" dirty="0" smtClean="0"/>
            </a:br>
            <a:r>
              <a:rPr lang="es-ES" dirty="0" smtClean="0"/>
              <a:t>Después de esto, el uso de una muestra aleatoria de 40 personas y la aplicación de un análisis factorial exploratorio de los datos utilizando alfa de Cronbach, fue confirmada cada dimensión</a:t>
            </a:r>
            <a:endParaRPr lang="es-CL" dirty="0"/>
          </a:p>
        </p:txBody>
      </p:sp>
      <p:sp>
        <p:nvSpPr>
          <p:cNvPr id="4" name="3 Marcador de número de diapositiva"/>
          <p:cNvSpPr>
            <a:spLocks noGrp="1"/>
          </p:cNvSpPr>
          <p:nvPr>
            <p:ph type="sldNum" sz="quarter" idx="10"/>
          </p:nvPr>
        </p:nvSpPr>
        <p:spPr/>
        <p:txBody>
          <a:bodyPr/>
          <a:lstStyle/>
          <a:p>
            <a:fld id="{F4668102-5D6D-4413-B446-79788BAFF549}" type="slidenum">
              <a:rPr lang="es-CL" smtClean="0"/>
              <a:t>15</a:t>
            </a:fld>
            <a:endParaRPr lang="es-CL"/>
          </a:p>
        </p:txBody>
      </p:sp>
    </p:spTree>
    <p:extLst>
      <p:ext uri="{BB962C8B-B14F-4D97-AF65-F5344CB8AC3E}">
        <p14:creationId xmlns:p14="http://schemas.microsoft.com/office/powerpoint/2010/main" val="33797935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A continuación, el cuestionario final fue escrito como una afirmación mediante una escala de 7 puntos de Likert. En total, 750 cuestionarios válidos fueron obtenidos y un análisis psicométrico de los datos realizados. Esto hizo posible concluir que en términos académicos el modelo propuesto tenía un buen nivel general de validez</a:t>
            </a:r>
            <a:endParaRPr lang="es-CL" dirty="0"/>
          </a:p>
        </p:txBody>
      </p:sp>
      <p:sp>
        <p:nvSpPr>
          <p:cNvPr id="4" name="3 Marcador de número de diapositiva"/>
          <p:cNvSpPr>
            <a:spLocks noGrp="1"/>
          </p:cNvSpPr>
          <p:nvPr>
            <p:ph type="sldNum" sz="quarter" idx="10"/>
          </p:nvPr>
        </p:nvSpPr>
        <p:spPr/>
        <p:txBody>
          <a:bodyPr/>
          <a:lstStyle/>
          <a:p>
            <a:fld id="{F4668102-5D6D-4413-B446-79788BAFF549}" type="slidenum">
              <a:rPr lang="es-CL" smtClean="0"/>
              <a:t>16</a:t>
            </a:fld>
            <a:endParaRPr lang="es-CL"/>
          </a:p>
        </p:txBody>
      </p:sp>
    </p:spTree>
    <p:extLst>
      <p:ext uri="{BB962C8B-B14F-4D97-AF65-F5344CB8AC3E}">
        <p14:creationId xmlns:p14="http://schemas.microsoft.com/office/powerpoint/2010/main" val="3290804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Quienes están familiarizados con las funciones p-valor será capaz de ver los efectos positivos directos de cada hipótesis, y al instante se nota una gran diferencia entre el beneficio funcional en comparación con el hedónico y beneficios simbólicos. Esto me lleva perfectamente en un análisis más detallado de estos beneficios y, con suerte, algunas conclusiones útiles e implicaciones que se pueden extraer de mi trabajo</a:t>
            </a:r>
            <a:endParaRPr lang="es-CL" dirty="0"/>
          </a:p>
        </p:txBody>
      </p:sp>
      <p:sp>
        <p:nvSpPr>
          <p:cNvPr id="4" name="3 Marcador de número de diapositiva"/>
          <p:cNvSpPr>
            <a:spLocks noGrp="1"/>
          </p:cNvSpPr>
          <p:nvPr>
            <p:ph type="sldNum" sz="quarter" idx="10"/>
          </p:nvPr>
        </p:nvSpPr>
        <p:spPr/>
        <p:txBody>
          <a:bodyPr/>
          <a:lstStyle/>
          <a:p>
            <a:fld id="{F4668102-5D6D-4413-B446-79788BAFF549}" type="slidenum">
              <a:rPr lang="es-CL" smtClean="0"/>
              <a:t>17</a:t>
            </a:fld>
            <a:endParaRPr lang="es-CL"/>
          </a:p>
        </p:txBody>
      </p:sp>
    </p:spTree>
    <p:extLst>
      <p:ext uri="{BB962C8B-B14F-4D97-AF65-F5344CB8AC3E}">
        <p14:creationId xmlns:p14="http://schemas.microsoft.com/office/powerpoint/2010/main" val="38102706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dirty="0" smtClean="0"/>
              <a:t>As you can see, the results obtained show:  </a:t>
            </a:r>
          </a:p>
          <a:p>
            <a:r>
              <a:rPr kumimoji="0" lang="en-US" sz="1200" b="0" i="0" u="none" strike="noStrike" kern="1200" cap="none" spc="0" normalizeH="0" baseline="0" noProof="0" dirty="0" smtClean="0">
                <a:ln>
                  <a:noFill/>
                </a:ln>
                <a:solidFill>
                  <a:prstClr val="black"/>
                </a:solidFill>
                <a:effectLst/>
                <a:uLnTx/>
                <a:uFillTx/>
                <a:latin typeface="+mn-lt"/>
                <a:ea typeface="+mn-ea"/>
                <a:cs typeface="+mn-cs"/>
              </a:rPr>
              <a:t>that between </a:t>
            </a:r>
            <a:r>
              <a:rPr lang="en-US" dirty="0" smtClean="0"/>
              <a:t>trust and satisfaction beta = 0.76, with an r2 = 0.58.</a:t>
            </a:r>
            <a:br>
              <a:rPr lang="en-US" dirty="0" smtClean="0"/>
            </a:br>
            <a:r>
              <a:rPr kumimoji="0" lang="en-US" sz="1200" b="0" i="0" u="none" strike="noStrike" kern="1200" cap="none" spc="0" normalizeH="0" baseline="0" noProof="0" dirty="0" smtClean="0">
                <a:ln>
                  <a:noFill/>
                </a:ln>
                <a:solidFill>
                  <a:prstClr val="black"/>
                </a:solidFill>
                <a:effectLst/>
                <a:uLnTx/>
                <a:uFillTx/>
                <a:latin typeface="+mn-lt"/>
                <a:ea typeface="+mn-ea"/>
                <a:cs typeface="+mn-cs"/>
              </a:rPr>
              <a:t>that between </a:t>
            </a:r>
            <a:r>
              <a:rPr lang="en-US" dirty="0" smtClean="0"/>
              <a:t>the functional benefit and trust a beta = 0.56</a:t>
            </a:r>
            <a:br>
              <a:rPr lang="en-US" dirty="0" smtClean="0"/>
            </a:br>
            <a:r>
              <a:rPr kumimoji="0" lang="en-US" sz="1200" b="0" i="0" u="none" strike="noStrike" kern="1200" cap="none" spc="0" normalizeH="0" baseline="0" noProof="0" dirty="0" smtClean="0">
                <a:ln>
                  <a:noFill/>
                </a:ln>
                <a:solidFill>
                  <a:prstClr val="black"/>
                </a:solidFill>
                <a:effectLst/>
                <a:uLnTx/>
                <a:uFillTx/>
                <a:latin typeface="+mn-lt"/>
                <a:ea typeface="+mn-ea"/>
                <a:cs typeface="+mn-cs"/>
              </a:rPr>
              <a:t>that between </a:t>
            </a:r>
            <a:r>
              <a:rPr lang="en-US" dirty="0" smtClean="0"/>
              <a:t>hedonic benefit and trust a beta = 0.26</a:t>
            </a:r>
            <a:br>
              <a:rPr lang="en-US" dirty="0" smtClean="0"/>
            </a:br>
            <a:r>
              <a:rPr kumimoji="0" lang="en-US" sz="1200" b="0" i="0" u="none" strike="noStrike" kern="1200" cap="none" spc="0" normalizeH="0" baseline="0" noProof="0" dirty="0" smtClean="0">
                <a:ln>
                  <a:noFill/>
                </a:ln>
                <a:solidFill>
                  <a:prstClr val="black"/>
                </a:solidFill>
                <a:effectLst/>
                <a:uLnTx/>
                <a:uFillTx/>
                <a:latin typeface="+mn-lt"/>
                <a:ea typeface="+mn-ea"/>
                <a:cs typeface="+mn-cs"/>
              </a:rPr>
              <a:t>that between </a:t>
            </a:r>
            <a:r>
              <a:rPr lang="en-US" dirty="0" smtClean="0"/>
              <a:t>the symbolic benefit and trust a beta = 0.13, with r2 = 0.57</a:t>
            </a:r>
            <a:endParaRPr lang="es-CL" dirty="0"/>
          </a:p>
        </p:txBody>
      </p:sp>
      <p:sp>
        <p:nvSpPr>
          <p:cNvPr id="4" name="3 Marcador de número de diapositiva"/>
          <p:cNvSpPr>
            <a:spLocks noGrp="1"/>
          </p:cNvSpPr>
          <p:nvPr>
            <p:ph type="sldNum" sz="quarter" idx="10"/>
          </p:nvPr>
        </p:nvSpPr>
        <p:spPr/>
        <p:txBody>
          <a:bodyPr/>
          <a:lstStyle/>
          <a:p>
            <a:fld id="{F4668102-5D6D-4413-B446-79788BAFF549}" type="slidenum">
              <a:rPr lang="es-CL" smtClean="0"/>
              <a:t>18</a:t>
            </a:fld>
            <a:endParaRPr lang="es-CL"/>
          </a:p>
        </p:txBody>
      </p:sp>
    </p:spTree>
    <p:extLst>
      <p:ext uri="{BB962C8B-B14F-4D97-AF65-F5344CB8AC3E}">
        <p14:creationId xmlns:p14="http://schemas.microsoft.com/office/powerpoint/2010/main" val="3738153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Obviamente, este estudio sugiere que el logro de la satisfacción del turista debe ser el foco principal de todos los diferentes grupos de interés en los destinos turísticos. También que confianza se construye sobre por factores no fuera del alcance de los que trabajan en la industria, los gerentes de marketing en particular</a:t>
            </a:r>
            <a:endParaRPr lang="es-CL" dirty="0"/>
          </a:p>
        </p:txBody>
      </p:sp>
      <p:sp>
        <p:nvSpPr>
          <p:cNvPr id="4" name="3 Marcador de número de diapositiva"/>
          <p:cNvSpPr>
            <a:spLocks noGrp="1"/>
          </p:cNvSpPr>
          <p:nvPr>
            <p:ph type="sldNum" sz="quarter" idx="10"/>
          </p:nvPr>
        </p:nvSpPr>
        <p:spPr/>
        <p:txBody>
          <a:bodyPr/>
          <a:lstStyle/>
          <a:p>
            <a:fld id="{F4668102-5D6D-4413-B446-79788BAFF549}" type="slidenum">
              <a:rPr lang="es-CL" smtClean="0"/>
              <a:t>19</a:t>
            </a:fld>
            <a:endParaRPr lang="es-CL"/>
          </a:p>
        </p:txBody>
      </p:sp>
    </p:spTree>
    <p:extLst>
      <p:ext uri="{BB962C8B-B14F-4D97-AF65-F5344CB8AC3E}">
        <p14:creationId xmlns:p14="http://schemas.microsoft.com/office/powerpoint/2010/main" val="1046830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sz="1200" dirty="0" smtClean="0">
                <a:effectLst/>
                <a:latin typeface="Calibri" panose="020F0502020204030204" pitchFamily="34" charset="0"/>
                <a:ea typeface="Calibri" panose="020F0502020204030204" pitchFamily="34" charset="0"/>
                <a:cs typeface="Times New Roman" panose="02020603050405020304" pitchFamily="18" charset="0"/>
              </a:rPr>
              <a:t>Buenos días / Buenas tardes conferencia, es un placer estar aquí hoy y para escuchar la amplia gama de altavoces que sin duda han ofrecido algún "alimento para el pensamiento". Me gustaría dar las gracias a la Universidad de Orlando por invitarme, y debo decir, es de particular interés que estoy aquí en Orlando como mi presentación se espera demostrar</a:t>
            </a:r>
            <a:endParaRPr lang="es-CL" dirty="0"/>
          </a:p>
        </p:txBody>
      </p:sp>
      <p:sp>
        <p:nvSpPr>
          <p:cNvPr id="4" name="Marcador de número de diapositiva 3"/>
          <p:cNvSpPr>
            <a:spLocks noGrp="1"/>
          </p:cNvSpPr>
          <p:nvPr>
            <p:ph type="sldNum" sz="quarter" idx="10"/>
          </p:nvPr>
        </p:nvSpPr>
        <p:spPr/>
        <p:txBody>
          <a:bodyPr/>
          <a:lstStyle/>
          <a:p>
            <a:fld id="{F4668102-5D6D-4413-B446-79788BAFF549}" type="slidenum">
              <a:rPr lang="es-CL" smtClean="0"/>
              <a:t>2</a:t>
            </a:fld>
            <a:endParaRPr lang="es-CL" dirty="0"/>
          </a:p>
        </p:txBody>
      </p:sp>
    </p:spTree>
    <p:extLst>
      <p:ext uri="{BB962C8B-B14F-4D97-AF65-F5344CB8AC3E}">
        <p14:creationId xmlns:p14="http://schemas.microsoft.com/office/powerpoint/2010/main" val="19859089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Incluyendo los tres beneficios descritos aquí, este es un hilo entretejido en el que las cinco variables son la percepción del consumidor, cada conjunto de empujar y tirar unos de otros para ganarse la vida y la respiración</a:t>
            </a:r>
            <a:endParaRPr lang="es-CL" dirty="0"/>
          </a:p>
        </p:txBody>
      </p:sp>
      <p:sp>
        <p:nvSpPr>
          <p:cNvPr id="4" name="3 Marcador de número de diapositiva"/>
          <p:cNvSpPr>
            <a:spLocks noGrp="1"/>
          </p:cNvSpPr>
          <p:nvPr>
            <p:ph type="sldNum" sz="quarter" idx="10"/>
          </p:nvPr>
        </p:nvSpPr>
        <p:spPr/>
        <p:txBody>
          <a:bodyPr/>
          <a:lstStyle/>
          <a:p>
            <a:fld id="{F4668102-5D6D-4413-B446-79788BAFF549}" type="slidenum">
              <a:rPr lang="es-CL" smtClean="0"/>
              <a:t>20</a:t>
            </a:fld>
            <a:endParaRPr lang="es-CL"/>
          </a:p>
        </p:txBody>
      </p:sp>
    </p:spTree>
    <p:extLst>
      <p:ext uri="{BB962C8B-B14F-4D97-AF65-F5344CB8AC3E}">
        <p14:creationId xmlns:p14="http://schemas.microsoft.com/office/powerpoint/2010/main" val="19986518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Como observó en mi hipótesis probada, hedónicos y el impacto beneficios simbólicos significativamente menor en la confianza, pero esto no quiere decir que lo simbólico en términos de pertinencia social, el estado y el sentimiento de pertenencia no son cuestiones clave para el mercado objetivo. De hecho, a la media "santiaguinos" La Florida representa exactamente esto, que proporciona el estado y de pie a los que pueden decir que pasó sus vacaciones de verano aquí</a:t>
            </a:r>
            <a:endParaRPr lang="es-CL" dirty="0"/>
          </a:p>
        </p:txBody>
      </p:sp>
      <p:sp>
        <p:nvSpPr>
          <p:cNvPr id="4" name="3 Marcador de número de diapositiva"/>
          <p:cNvSpPr>
            <a:spLocks noGrp="1"/>
          </p:cNvSpPr>
          <p:nvPr>
            <p:ph type="sldNum" sz="quarter" idx="10"/>
          </p:nvPr>
        </p:nvSpPr>
        <p:spPr/>
        <p:txBody>
          <a:bodyPr/>
          <a:lstStyle/>
          <a:p>
            <a:fld id="{F4668102-5D6D-4413-B446-79788BAFF549}" type="slidenum">
              <a:rPr lang="es-CL" smtClean="0"/>
              <a:t>21</a:t>
            </a:fld>
            <a:endParaRPr lang="es-CL"/>
          </a:p>
        </p:txBody>
      </p:sp>
    </p:spTree>
    <p:extLst>
      <p:ext uri="{BB962C8B-B14F-4D97-AF65-F5344CB8AC3E}">
        <p14:creationId xmlns:p14="http://schemas.microsoft.com/office/powerpoint/2010/main" val="34587017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Del mismo modo, los beneficios de placer o hedónicos obtenidos de un destino turístico se pueden adquirir a través de una síntesis de hermosos paisajes naturales o instalaciones visualmente estéticos como ir de compras en centros comerciales, etc.</a:t>
            </a:r>
            <a:br>
              <a:rPr lang="es-ES" dirty="0" smtClean="0"/>
            </a:br>
            <a:r>
              <a:rPr lang="es-ES" dirty="0" smtClean="0"/>
              <a:t>Por ejemplo, podríamos observar un intercambio del medio ambiente con la gente de Santiago, como he dicho antes, rodeada por las montañas, prefiriendo el entorno más artificiales de la Florida, mientras que los que viven en menos entornos naturales podrían preferir la alejamos de la vida al aire libre</a:t>
            </a:r>
            <a:endParaRPr lang="es-CL" dirty="0"/>
          </a:p>
        </p:txBody>
      </p:sp>
      <p:sp>
        <p:nvSpPr>
          <p:cNvPr id="4" name="3 Marcador de número de diapositiva"/>
          <p:cNvSpPr>
            <a:spLocks noGrp="1"/>
          </p:cNvSpPr>
          <p:nvPr>
            <p:ph type="sldNum" sz="quarter" idx="10"/>
          </p:nvPr>
        </p:nvSpPr>
        <p:spPr/>
        <p:txBody>
          <a:bodyPr/>
          <a:lstStyle/>
          <a:p>
            <a:fld id="{F4668102-5D6D-4413-B446-79788BAFF549}" type="slidenum">
              <a:rPr lang="es-CL" smtClean="0"/>
              <a:t>22</a:t>
            </a:fld>
            <a:endParaRPr lang="es-CL"/>
          </a:p>
        </p:txBody>
      </p:sp>
    </p:spTree>
    <p:extLst>
      <p:ext uri="{BB962C8B-B14F-4D97-AF65-F5344CB8AC3E}">
        <p14:creationId xmlns:p14="http://schemas.microsoft.com/office/powerpoint/2010/main" val="18887978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Beneficios funcionales como el apoyo de mi trabajo son de particular importancia para los gerentes de marketing que deben luchar y Petición sus respectivos Ayuntamientos para un mayor control y participación en la marca del patrimonio y la cultura.</a:t>
            </a:r>
            <a:br>
              <a:rPr lang="es-ES" dirty="0" smtClean="0"/>
            </a:br>
            <a:r>
              <a:rPr lang="es-ES" dirty="0" smtClean="0"/>
              <a:t>Atracciones turísticas, edificios, sitios de la cultura, la seguridad y la seguridad son sólo algunas de las áreas que requieren de un "pensamiento unido 'y no debe ser el dominio exclusivo de los distintos departamentos o dejaron simplemente al azar</a:t>
            </a:r>
            <a:endParaRPr lang="es-CL" dirty="0"/>
          </a:p>
        </p:txBody>
      </p:sp>
      <p:sp>
        <p:nvSpPr>
          <p:cNvPr id="4" name="3 Marcador de número de diapositiva"/>
          <p:cNvSpPr>
            <a:spLocks noGrp="1"/>
          </p:cNvSpPr>
          <p:nvPr>
            <p:ph type="sldNum" sz="quarter" idx="10"/>
          </p:nvPr>
        </p:nvSpPr>
        <p:spPr/>
        <p:txBody>
          <a:bodyPr/>
          <a:lstStyle/>
          <a:p>
            <a:fld id="{F4668102-5D6D-4413-B446-79788BAFF549}" type="slidenum">
              <a:rPr lang="es-CL" smtClean="0"/>
              <a:t>23</a:t>
            </a:fld>
            <a:endParaRPr lang="es-CL"/>
          </a:p>
        </p:txBody>
      </p:sp>
    </p:spTree>
    <p:extLst>
      <p:ext uri="{BB962C8B-B14F-4D97-AF65-F5344CB8AC3E}">
        <p14:creationId xmlns:p14="http://schemas.microsoft.com/office/powerpoint/2010/main" val="26305938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Para concluir entonces, como el título de esta presentación indica, el papel de la confianza en un destino turístico es Paramount. La eficacia de la confianza es evidente para todos, ya que vivimos, alojarse, comer, trabajar, visitar e interactuar en este lugar al día</a:t>
            </a:r>
            <a:br>
              <a:rPr lang="es-ES" dirty="0" smtClean="0"/>
            </a:br>
            <a:r>
              <a:rPr lang="es-ES" dirty="0" smtClean="0"/>
              <a:t>La confianza se construye sobre los cimientos de las instituciones públicas y privadas y en sus habitantes locales. Su honestidad, benevolencia y competencia forman el conjunto de actitudes hacia la percepción de confianza. La confianza, como lo he demostrado es el resultado de los beneficios funcionales, hedónicos y simbólicos, y juntos son los antecedentes de nuestro objetivo final. La satisfacción del turista objetivo final</a:t>
            </a:r>
            <a:endParaRPr lang="es-CL" dirty="0"/>
          </a:p>
        </p:txBody>
      </p:sp>
      <p:sp>
        <p:nvSpPr>
          <p:cNvPr id="4" name="3 Marcador de número de diapositiva"/>
          <p:cNvSpPr>
            <a:spLocks noGrp="1"/>
          </p:cNvSpPr>
          <p:nvPr>
            <p:ph type="sldNum" sz="quarter" idx="10"/>
          </p:nvPr>
        </p:nvSpPr>
        <p:spPr/>
        <p:txBody>
          <a:bodyPr/>
          <a:lstStyle/>
          <a:p>
            <a:fld id="{F4668102-5D6D-4413-B446-79788BAFF549}" type="slidenum">
              <a:rPr lang="es-CL" smtClean="0"/>
              <a:t>24</a:t>
            </a:fld>
            <a:endParaRPr lang="es-CL"/>
          </a:p>
        </p:txBody>
      </p:sp>
    </p:spTree>
    <p:extLst>
      <p:ext uri="{BB962C8B-B14F-4D97-AF65-F5344CB8AC3E}">
        <p14:creationId xmlns:p14="http://schemas.microsoft.com/office/powerpoint/2010/main" val="32923135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GRACIAS, por su atención. POR FAVOR SI USTED TIENE ALGUNA PREGUNTA, estaré encantado de responder con lo mejor de mi capacidad, TENIENDO EN CUENTA que el inglés es mi segunda lengua. SI</a:t>
            </a:r>
            <a:r>
              <a:rPr lang="es-ES" baseline="0" dirty="0" smtClean="0"/>
              <a:t> NO LE ENTIENDO SU PREGUNTA, </a:t>
            </a:r>
            <a:r>
              <a:rPr lang="es-ES" dirty="0" smtClean="0"/>
              <a:t>Por favor envíeme un</a:t>
            </a:r>
            <a:r>
              <a:rPr lang="es-ES" baseline="0" dirty="0" smtClean="0"/>
              <a:t> mail.</a:t>
            </a:r>
            <a:endParaRPr lang="es-CL" dirty="0"/>
          </a:p>
        </p:txBody>
      </p:sp>
      <p:sp>
        <p:nvSpPr>
          <p:cNvPr id="4" name="3 Marcador de número de diapositiva"/>
          <p:cNvSpPr>
            <a:spLocks noGrp="1"/>
          </p:cNvSpPr>
          <p:nvPr>
            <p:ph type="sldNum" sz="quarter" idx="10"/>
          </p:nvPr>
        </p:nvSpPr>
        <p:spPr/>
        <p:txBody>
          <a:bodyPr/>
          <a:lstStyle/>
          <a:p>
            <a:fld id="{F4668102-5D6D-4413-B446-79788BAFF549}" type="slidenum">
              <a:rPr lang="es-CL" smtClean="0"/>
              <a:t>25</a:t>
            </a:fld>
            <a:endParaRPr lang="es-CL"/>
          </a:p>
        </p:txBody>
      </p:sp>
    </p:spTree>
    <p:extLst>
      <p:ext uri="{BB962C8B-B14F-4D97-AF65-F5344CB8AC3E}">
        <p14:creationId xmlns:p14="http://schemas.microsoft.com/office/powerpoint/2010/main" val="3284412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smtClean="0"/>
              <a:t>Mi nombre es Enrique Marinao y soy el profesor de Marketing de la Universidad de Santiago de Chile. Uno de mis actuales áreas de investigación es el turismo, pero en un nivel más humano se siente particularmente apropiado para estar aquí porque en términos de destinos de vacaciones de la Florida es uno de los destinos más populares para los turistas chilenos internacionales - con Miami, por supuesto, siempre que el puerta de entrada</a:t>
            </a:r>
            <a:endParaRPr lang="es-CL" dirty="0"/>
          </a:p>
        </p:txBody>
      </p:sp>
      <p:sp>
        <p:nvSpPr>
          <p:cNvPr id="4" name="Marcador de número de diapositiva 3"/>
          <p:cNvSpPr>
            <a:spLocks noGrp="1"/>
          </p:cNvSpPr>
          <p:nvPr>
            <p:ph type="sldNum" sz="quarter" idx="10"/>
          </p:nvPr>
        </p:nvSpPr>
        <p:spPr/>
        <p:txBody>
          <a:bodyPr/>
          <a:lstStyle/>
          <a:p>
            <a:fld id="{F4668102-5D6D-4413-B446-79788BAFF549}" type="slidenum">
              <a:rPr lang="es-CL" smtClean="0"/>
              <a:t>3</a:t>
            </a:fld>
            <a:endParaRPr lang="es-CL" dirty="0"/>
          </a:p>
        </p:txBody>
      </p:sp>
    </p:spTree>
    <p:extLst>
      <p:ext uri="{BB962C8B-B14F-4D97-AF65-F5344CB8AC3E}">
        <p14:creationId xmlns:p14="http://schemas.microsoft.com/office/powerpoint/2010/main" val="3430651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smtClean="0"/>
              <a:t>Para establecer un poco de la escena, esta presentación se basa en mi doctorado e investiga el papel importante de la confianza como un antecedente de la satisfacción del turista y una consecuencia de los beneficios funcionales, hedónicos y simbólicos.</a:t>
            </a:r>
          </a:p>
          <a:p>
            <a:r>
              <a:rPr lang="es-CL" dirty="0" smtClean="0"/>
              <a:t>Para comenzar con algunas definiciones básicas, todos entienden el concepto de la confianza, pero en términos de turismo particularmente pensamos acerca de la honestidad, la benevolencia y la competencia de sus habitantes locales, y de sus instituciones públicas y privadas</a:t>
            </a:r>
            <a:endParaRPr lang="es-CL" dirty="0"/>
          </a:p>
        </p:txBody>
      </p:sp>
      <p:sp>
        <p:nvSpPr>
          <p:cNvPr id="4" name="Marcador de número de diapositiva 3"/>
          <p:cNvSpPr>
            <a:spLocks noGrp="1"/>
          </p:cNvSpPr>
          <p:nvPr>
            <p:ph type="sldNum" sz="quarter" idx="10"/>
          </p:nvPr>
        </p:nvSpPr>
        <p:spPr/>
        <p:txBody>
          <a:bodyPr/>
          <a:lstStyle/>
          <a:p>
            <a:fld id="{F4668102-5D6D-4413-B446-79788BAFF549}" type="slidenum">
              <a:rPr lang="es-CL" smtClean="0"/>
              <a:t>4</a:t>
            </a:fld>
            <a:endParaRPr lang="es-CL"/>
          </a:p>
        </p:txBody>
      </p:sp>
    </p:spTree>
    <p:extLst>
      <p:ext uri="{BB962C8B-B14F-4D97-AF65-F5344CB8AC3E}">
        <p14:creationId xmlns:p14="http://schemas.microsoft.com/office/powerpoint/2010/main" val="3792131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smtClean="0"/>
              <a:t>Por ejemplo, si tuviéramos que comparar Orlando con mi ciudad natal, Santiago, podemos ver claramente el concepto de confianza que operan en diferentes maneras. Obviamente, Orlando, con su larga historia y la inversión en las puntuaciones de turismo con alto contenido de confianza desde la perspectiva de los turistas</a:t>
            </a:r>
            <a:endParaRPr lang="es-CL" dirty="0"/>
          </a:p>
        </p:txBody>
      </p:sp>
      <p:sp>
        <p:nvSpPr>
          <p:cNvPr id="4" name="Marcador de número de diapositiva 3"/>
          <p:cNvSpPr>
            <a:spLocks noGrp="1"/>
          </p:cNvSpPr>
          <p:nvPr>
            <p:ph type="sldNum" sz="quarter" idx="10"/>
          </p:nvPr>
        </p:nvSpPr>
        <p:spPr/>
        <p:txBody>
          <a:bodyPr/>
          <a:lstStyle/>
          <a:p>
            <a:fld id="{F4668102-5D6D-4413-B446-79788BAFF549}" type="slidenum">
              <a:rPr lang="es-CL" smtClean="0"/>
              <a:t>5</a:t>
            </a:fld>
            <a:endParaRPr lang="es-CL"/>
          </a:p>
        </p:txBody>
      </p:sp>
    </p:spTree>
    <p:extLst>
      <p:ext uri="{BB962C8B-B14F-4D97-AF65-F5344CB8AC3E}">
        <p14:creationId xmlns:p14="http://schemas.microsoft.com/office/powerpoint/2010/main" val="3279498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smtClean="0"/>
              <a:t>Esta comprensión es transversal e incluye la confianza en la industria local, la industria de servicios - hoteles, restaurantes, agencias del orden público, las oficinas de la industria, los reguladores, y la gente y el personal que trabaja en ellos, incluso a través de la persona en la calle. La confianza es alta.</a:t>
            </a:r>
            <a:endParaRPr lang="es-CL" dirty="0"/>
          </a:p>
        </p:txBody>
      </p:sp>
      <p:sp>
        <p:nvSpPr>
          <p:cNvPr id="4" name="Marcador de número de diapositiva 3"/>
          <p:cNvSpPr>
            <a:spLocks noGrp="1"/>
          </p:cNvSpPr>
          <p:nvPr>
            <p:ph type="sldNum" sz="quarter" idx="10"/>
          </p:nvPr>
        </p:nvSpPr>
        <p:spPr/>
        <p:txBody>
          <a:bodyPr/>
          <a:lstStyle/>
          <a:p>
            <a:fld id="{F4668102-5D6D-4413-B446-79788BAFF549}" type="slidenum">
              <a:rPr lang="es-CL" smtClean="0"/>
              <a:t>6</a:t>
            </a:fld>
            <a:endParaRPr lang="es-CL"/>
          </a:p>
        </p:txBody>
      </p:sp>
    </p:spTree>
    <p:extLst>
      <p:ext uri="{BB962C8B-B14F-4D97-AF65-F5344CB8AC3E}">
        <p14:creationId xmlns:p14="http://schemas.microsoft.com/office/powerpoint/2010/main" val="2024701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smtClean="0"/>
              <a:t>Comparar este nivel de confianza con Santiago, una ciudad muy mucho en el desarrollo, no sólo en términos de turismo y la infraestructura, pero en términos culturales, cuando se trata de ofrecer una cara amable y de confianza. Como cualquier turista que no están familiarizados con las peculiaridades percibidos de la cultura chilena que descubrir, el servicio no siempre puede parecer ser el más alto de las prioridades y de confianza como lo percibimos pueda sufrir como consecuencia de ello.</a:t>
            </a:r>
            <a:endParaRPr lang="es-CL" dirty="0"/>
          </a:p>
        </p:txBody>
      </p:sp>
      <p:sp>
        <p:nvSpPr>
          <p:cNvPr id="4" name="Marcador de número de diapositiva 3"/>
          <p:cNvSpPr>
            <a:spLocks noGrp="1"/>
          </p:cNvSpPr>
          <p:nvPr>
            <p:ph type="sldNum" sz="quarter" idx="10"/>
          </p:nvPr>
        </p:nvSpPr>
        <p:spPr/>
        <p:txBody>
          <a:bodyPr/>
          <a:lstStyle/>
          <a:p>
            <a:fld id="{F4668102-5D6D-4413-B446-79788BAFF549}" type="slidenum">
              <a:rPr lang="es-CL" smtClean="0"/>
              <a:t>7</a:t>
            </a:fld>
            <a:endParaRPr lang="es-CL"/>
          </a:p>
        </p:txBody>
      </p:sp>
    </p:spTree>
    <p:extLst>
      <p:ext uri="{BB962C8B-B14F-4D97-AF65-F5344CB8AC3E}">
        <p14:creationId xmlns:p14="http://schemas.microsoft.com/office/powerpoint/2010/main" val="1678433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smtClean="0"/>
              <a:t>Nuestra siguiente definición básica es de satisfacción, recordando que el título de esta presentación es 'Los antecedentes de la satisfacción del turista. Una vez más, todos tenemos nuestra propia comprensión de la satisfacción, pero en términos de turismo, podemos definirla como la opinión subjetiva de un turista en función de su evaluación después de visitar un lugar determinado.</a:t>
            </a:r>
            <a:endParaRPr lang="es-CL" dirty="0"/>
          </a:p>
        </p:txBody>
      </p:sp>
      <p:sp>
        <p:nvSpPr>
          <p:cNvPr id="4" name="Marcador de número de diapositiva 3"/>
          <p:cNvSpPr>
            <a:spLocks noGrp="1"/>
          </p:cNvSpPr>
          <p:nvPr>
            <p:ph type="sldNum" sz="quarter" idx="10"/>
          </p:nvPr>
        </p:nvSpPr>
        <p:spPr/>
        <p:txBody>
          <a:bodyPr/>
          <a:lstStyle/>
          <a:p>
            <a:fld id="{F4668102-5D6D-4413-B446-79788BAFF549}" type="slidenum">
              <a:rPr lang="es-CL" smtClean="0"/>
              <a:t>8</a:t>
            </a:fld>
            <a:endParaRPr lang="es-CL"/>
          </a:p>
        </p:txBody>
      </p:sp>
    </p:spTree>
    <p:extLst>
      <p:ext uri="{BB962C8B-B14F-4D97-AF65-F5344CB8AC3E}">
        <p14:creationId xmlns:p14="http://schemas.microsoft.com/office/powerpoint/2010/main" val="20979078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smtClean="0"/>
              <a:t>Así que una vez más, si seguimos con nuestro ejemplo, el uso de Orlando, con toda su superioridad en términos de infraestructura y la cultura turística, y Santiago, que por comparación puede ser percibido como carente de estas áreas, en este documento se encuentra una ambigüedad.</a:t>
            </a:r>
            <a:endParaRPr lang="es-CL" dirty="0"/>
          </a:p>
        </p:txBody>
      </p:sp>
      <p:sp>
        <p:nvSpPr>
          <p:cNvPr id="4" name="Marcador de número de diapositiva 3"/>
          <p:cNvSpPr>
            <a:spLocks noGrp="1"/>
          </p:cNvSpPr>
          <p:nvPr>
            <p:ph type="sldNum" sz="quarter" idx="10"/>
          </p:nvPr>
        </p:nvSpPr>
        <p:spPr/>
        <p:txBody>
          <a:bodyPr/>
          <a:lstStyle/>
          <a:p>
            <a:fld id="{F4668102-5D6D-4413-B446-79788BAFF549}" type="slidenum">
              <a:rPr lang="es-CL" smtClean="0"/>
              <a:t>9</a:t>
            </a:fld>
            <a:endParaRPr lang="es-CL"/>
          </a:p>
        </p:txBody>
      </p:sp>
    </p:spTree>
    <p:extLst>
      <p:ext uri="{BB962C8B-B14F-4D97-AF65-F5344CB8AC3E}">
        <p14:creationId xmlns:p14="http://schemas.microsoft.com/office/powerpoint/2010/main" val="1414830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C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CL"/>
          </a:p>
        </p:txBody>
      </p:sp>
      <p:sp>
        <p:nvSpPr>
          <p:cNvPr id="4" name="Marcador de fecha 3"/>
          <p:cNvSpPr>
            <a:spLocks noGrp="1"/>
          </p:cNvSpPr>
          <p:nvPr>
            <p:ph type="dt" sz="half" idx="10"/>
          </p:nvPr>
        </p:nvSpPr>
        <p:spPr/>
        <p:txBody>
          <a:bodyPr/>
          <a:lstStyle>
            <a:lvl1pPr>
              <a:defRPr/>
            </a:lvl1pPr>
          </a:lstStyle>
          <a:p>
            <a:fld id="{AE5F6F77-DCCF-4F59-A749-700056C036D5}" type="datetime1">
              <a:rPr lang="es-CL" smtClean="0"/>
              <a:t>08-01-2016</a:t>
            </a:fld>
            <a:endParaRPr lang="es-CL"/>
          </a:p>
        </p:txBody>
      </p:sp>
      <p:sp>
        <p:nvSpPr>
          <p:cNvPr id="5" name="Marcador de pie de página 4"/>
          <p:cNvSpPr>
            <a:spLocks noGrp="1"/>
          </p:cNvSpPr>
          <p:nvPr>
            <p:ph type="ftr" sz="quarter" idx="11"/>
          </p:nvPr>
        </p:nvSpPr>
        <p:spPr/>
        <p:txBody>
          <a:bodyPr/>
          <a:lstStyle>
            <a:lvl1pPr>
              <a:defRPr/>
            </a:lvl1pPr>
          </a:lstStyle>
          <a:p>
            <a:r>
              <a:rPr lang="es-CL" smtClean="0"/>
              <a:t>www.usach.cl</a:t>
            </a:r>
            <a:endParaRPr lang="es-CL"/>
          </a:p>
        </p:txBody>
      </p:sp>
      <p:sp>
        <p:nvSpPr>
          <p:cNvPr id="6" name="Marcador de número de diapositiva 5"/>
          <p:cNvSpPr>
            <a:spLocks noGrp="1"/>
          </p:cNvSpPr>
          <p:nvPr>
            <p:ph type="sldNum" sz="quarter" idx="12"/>
          </p:nvPr>
        </p:nvSpPr>
        <p:spPr/>
        <p:txBody>
          <a:bodyPr/>
          <a:lstStyle>
            <a:lvl1pPr>
              <a:defRPr/>
            </a:lvl1pPr>
          </a:lstStyle>
          <a:p>
            <a:fld id="{26AA08BD-AE99-4B88-8664-028B4965A60B}" type="slidenum">
              <a:rPr lang="es-CL" smtClean="0"/>
              <a:t>‹Nº›</a:t>
            </a:fld>
            <a:endParaRPr lang="es-CL"/>
          </a:p>
        </p:txBody>
      </p:sp>
    </p:spTree>
    <p:extLst>
      <p:ext uri="{BB962C8B-B14F-4D97-AF65-F5344CB8AC3E}">
        <p14:creationId xmlns:p14="http://schemas.microsoft.com/office/powerpoint/2010/main" val="746644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10"/>
          </p:nvPr>
        </p:nvSpPr>
        <p:spPr/>
        <p:txBody>
          <a:bodyPr/>
          <a:lstStyle>
            <a:lvl1pPr>
              <a:defRPr/>
            </a:lvl1pPr>
          </a:lstStyle>
          <a:p>
            <a:fld id="{3C713216-CD45-4EFE-8DA2-B5E8060831E5}" type="datetime1">
              <a:rPr lang="es-CL" smtClean="0"/>
              <a:t>08-01-2016</a:t>
            </a:fld>
            <a:endParaRPr lang="es-CL"/>
          </a:p>
        </p:txBody>
      </p:sp>
      <p:sp>
        <p:nvSpPr>
          <p:cNvPr id="5" name="Marcador de pie de página 4"/>
          <p:cNvSpPr>
            <a:spLocks noGrp="1"/>
          </p:cNvSpPr>
          <p:nvPr>
            <p:ph type="ftr" sz="quarter" idx="11"/>
          </p:nvPr>
        </p:nvSpPr>
        <p:spPr/>
        <p:txBody>
          <a:bodyPr/>
          <a:lstStyle>
            <a:lvl1pPr>
              <a:defRPr/>
            </a:lvl1pPr>
          </a:lstStyle>
          <a:p>
            <a:r>
              <a:rPr lang="es-CL" smtClean="0"/>
              <a:t>www.usach.cl</a:t>
            </a:r>
            <a:endParaRPr lang="es-CL"/>
          </a:p>
        </p:txBody>
      </p:sp>
      <p:sp>
        <p:nvSpPr>
          <p:cNvPr id="6" name="Marcador de número de diapositiva 5"/>
          <p:cNvSpPr>
            <a:spLocks noGrp="1"/>
          </p:cNvSpPr>
          <p:nvPr>
            <p:ph type="sldNum" sz="quarter" idx="12"/>
          </p:nvPr>
        </p:nvSpPr>
        <p:spPr/>
        <p:txBody>
          <a:bodyPr/>
          <a:lstStyle>
            <a:lvl1pPr>
              <a:defRPr/>
            </a:lvl1pPr>
          </a:lstStyle>
          <a:p>
            <a:fld id="{26AA08BD-AE99-4B88-8664-028B4965A60B}" type="slidenum">
              <a:rPr lang="es-CL" smtClean="0"/>
              <a:t>‹Nº›</a:t>
            </a:fld>
            <a:endParaRPr lang="es-CL"/>
          </a:p>
        </p:txBody>
      </p:sp>
    </p:spTree>
    <p:extLst>
      <p:ext uri="{BB962C8B-B14F-4D97-AF65-F5344CB8AC3E}">
        <p14:creationId xmlns:p14="http://schemas.microsoft.com/office/powerpoint/2010/main" val="3080589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274639"/>
            <a:ext cx="2743200" cy="5851525"/>
          </a:xfrm>
        </p:spPr>
        <p:txBody>
          <a:bodyPr vert="eaVert"/>
          <a:lstStyle/>
          <a:p>
            <a:r>
              <a:rPr lang="es-ES" smtClean="0"/>
              <a:t>Haga clic para modificar el estilo de título del patrón</a:t>
            </a:r>
            <a:endParaRPr lang="es-CL"/>
          </a:p>
        </p:txBody>
      </p:sp>
      <p:sp>
        <p:nvSpPr>
          <p:cNvPr id="3" name="Marcador de texto vertical 2"/>
          <p:cNvSpPr>
            <a:spLocks noGrp="1"/>
          </p:cNvSpPr>
          <p:nvPr>
            <p:ph type="body" orient="vert" idx="1"/>
          </p:nvPr>
        </p:nvSpPr>
        <p:spPr>
          <a:xfrm>
            <a:off x="609600" y="274639"/>
            <a:ext cx="80264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10"/>
          </p:nvPr>
        </p:nvSpPr>
        <p:spPr/>
        <p:txBody>
          <a:bodyPr/>
          <a:lstStyle>
            <a:lvl1pPr>
              <a:defRPr/>
            </a:lvl1pPr>
          </a:lstStyle>
          <a:p>
            <a:fld id="{08AABD23-F5EA-4E64-9BDF-13E644AF2B75}" type="datetime1">
              <a:rPr lang="es-CL" smtClean="0"/>
              <a:t>08-01-2016</a:t>
            </a:fld>
            <a:endParaRPr lang="es-CL"/>
          </a:p>
        </p:txBody>
      </p:sp>
      <p:sp>
        <p:nvSpPr>
          <p:cNvPr id="5" name="Marcador de pie de página 4"/>
          <p:cNvSpPr>
            <a:spLocks noGrp="1"/>
          </p:cNvSpPr>
          <p:nvPr>
            <p:ph type="ftr" sz="quarter" idx="11"/>
          </p:nvPr>
        </p:nvSpPr>
        <p:spPr/>
        <p:txBody>
          <a:bodyPr/>
          <a:lstStyle>
            <a:lvl1pPr>
              <a:defRPr/>
            </a:lvl1pPr>
          </a:lstStyle>
          <a:p>
            <a:r>
              <a:rPr lang="es-CL" smtClean="0"/>
              <a:t>www.usach.cl</a:t>
            </a:r>
            <a:endParaRPr lang="es-CL"/>
          </a:p>
        </p:txBody>
      </p:sp>
      <p:sp>
        <p:nvSpPr>
          <p:cNvPr id="6" name="Marcador de número de diapositiva 5"/>
          <p:cNvSpPr>
            <a:spLocks noGrp="1"/>
          </p:cNvSpPr>
          <p:nvPr>
            <p:ph type="sldNum" sz="quarter" idx="12"/>
          </p:nvPr>
        </p:nvSpPr>
        <p:spPr/>
        <p:txBody>
          <a:bodyPr/>
          <a:lstStyle>
            <a:lvl1pPr>
              <a:defRPr/>
            </a:lvl1pPr>
          </a:lstStyle>
          <a:p>
            <a:fld id="{26AA08BD-AE99-4B88-8664-028B4965A60B}" type="slidenum">
              <a:rPr lang="es-CL" smtClean="0"/>
              <a:t>‹Nº›</a:t>
            </a:fld>
            <a:endParaRPr lang="es-CL"/>
          </a:p>
        </p:txBody>
      </p:sp>
    </p:spTree>
    <p:extLst>
      <p:ext uri="{BB962C8B-B14F-4D97-AF65-F5344CB8AC3E}">
        <p14:creationId xmlns:p14="http://schemas.microsoft.com/office/powerpoint/2010/main" val="36021730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C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CL"/>
          </a:p>
        </p:txBody>
      </p:sp>
      <p:sp>
        <p:nvSpPr>
          <p:cNvPr id="4" name="Marcador de fecha 3"/>
          <p:cNvSpPr>
            <a:spLocks noGrp="1"/>
          </p:cNvSpPr>
          <p:nvPr>
            <p:ph type="dt" sz="half" idx="10"/>
          </p:nvPr>
        </p:nvSpPr>
        <p:spPr/>
        <p:txBody>
          <a:bodyPr/>
          <a:lstStyle>
            <a:lvl1pPr>
              <a:defRPr/>
            </a:lvl1pPr>
          </a:lstStyle>
          <a:p>
            <a:fld id="{114C0721-9788-41C3-9ACF-5E51567937AB}" type="datetime1">
              <a:rPr lang="es-CL" smtClean="0">
                <a:solidFill>
                  <a:srgbClr val="000000"/>
                </a:solidFill>
              </a:rPr>
              <a:t>08-01-2016</a:t>
            </a:fld>
            <a:endParaRPr lang="es-CL">
              <a:solidFill>
                <a:srgbClr val="000000"/>
              </a:solidFill>
            </a:endParaRPr>
          </a:p>
        </p:txBody>
      </p:sp>
      <p:sp>
        <p:nvSpPr>
          <p:cNvPr id="5" name="Marcador de pie de página 4"/>
          <p:cNvSpPr>
            <a:spLocks noGrp="1"/>
          </p:cNvSpPr>
          <p:nvPr>
            <p:ph type="ftr" sz="quarter" idx="11"/>
          </p:nvPr>
        </p:nvSpPr>
        <p:spPr/>
        <p:txBody>
          <a:bodyPr/>
          <a:lstStyle>
            <a:lvl1pPr>
              <a:defRPr/>
            </a:lvl1pPr>
          </a:lstStyle>
          <a:p>
            <a:r>
              <a:rPr lang="es-CL" smtClean="0">
                <a:solidFill>
                  <a:srgbClr val="000000"/>
                </a:solidFill>
              </a:rPr>
              <a:t>www.usach.cl</a:t>
            </a:r>
            <a:endParaRPr lang="es-CL">
              <a:solidFill>
                <a:srgbClr val="000000"/>
              </a:solidFill>
            </a:endParaRPr>
          </a:p>
        </p:txBody>
      </p:sp>
      <p:sp>
        <p:nvSpPr>
          <p:cNvPr id="6" name="Marcador de número de diapositiva 5"/>
          <p:cNvSpPr>
            <a:spLocks noGrp="1"/>
          </p:cNvSpPr>
          <p:nvPr>
            <p:ph type="sldNum" sz="quarter" idx="12"/>
          </p:nvPr>
        </p:nvSpPr>
        <p:spPr/>
        <p:txBody>
          <a:bodyPr/>
          <a:lstStyle>
            <a:lvl1pPr>
              <a:defRPr/>
            </a:lvl1pPr>
          </a:lstStyle>
          <a:p>
            <a:fld id="{26AA08BD-AE99-4B88-8664-028B4965A60B}" type="slidenum">
              <a:rPr lang="es-CL" smtClean="0">
                <a:solidFill>
                  <a:srgbClr val="000000"/>
                </a:solidFill>
              </a:rPr>
              <a:pPr/>
              <a:t>‹Nº›</a:t>
            </a:fld>
            <a:endParaRPr lang="es-CL">
              <a:solidFill>
                <a:srgbClr val="000000"/>
              </a:solidFill>
            </a:endParaRPr>
          </a:p>
        </p:txBody>
      </p:sp>
    </p:spTree>
    <p:extLst>
      <p:ext uri="{BB962C8B-B14F-4D97-AF65-F5344CB8AC3E}">
        <p14:creationId xmlns:p14="http://schemas.microsoft.com/office/powerpoint/2010/main" val="37850691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10"/>
          </p:nvPr>
        </p:nvSpPr>
        <p:spPr/>
        <p:txBody>
          <a:bodyPr/>
          <a:lstStyle>
            <a:lvl1pPr>
              <a:defRPr/>
            </a:lvl1pPr>
          </a:lstStyle>
          <a:p>
            <a:fld id="{9A8CBA4A-0C55-45AB-AD5E-0F1C72963B84}" type="datetime1">
              <a:rPr lang="es-CL" smtClean="0">
                <a:solidFill>
                  <a:srgbClr val="000000"/>
                </a:solidFill>
              </a:rPr>
              <a:t>08-01-2016</a:t>
            </a:fld>
            <a:endParaRPr lang="es-CL">
              <a:solidFill>
                <a:srgbClr val="000000"/>
              </a:solidFill>
            </a:endParaRPr>
          </a:p>
        </p:txBody>
      </p:sp>
      <p:sp>
        <p:nvSpPr>
          <p:cNvPr id="5" name="Marcador de pie de página 4"/>
          <p:cNvSpPr>
            <a:spLocks noGrp="1"/>
          </p:cNvSpPr>
          <p:nvPr>
            <p:ph type="ftr" sz="quarter" idx="11"/>
          </p:nvPr>
        </p:nvSpPr>
        <p:spPr/>
        <p:txBody>
          <a:bodyPr/>
          <a:lstStyle>
            <a:lvl1pPr>
              <a:defRPr/>
            </a:lvl1pPr>
          </a:lstStyle>
          <a:p>
            <a:r>
              <a:rPr lang="es-CL" smtClean="0">
                <a:solidFill>
                  <a:srgbClr val="000000"/>
                </a:solidFill>
              </a:rPr>
              <a:t>www.usach.cl</a:t>
            </a:r>
            <a:endParaRPr lang="es-CL">
              <a:solidFill>
                <a:srgbClr val="000000"/>
              </a:solidFill>
            </a:endParaRPr>
          </a:p>
        </p:txBody>
      </p:sp>
      <p:sp>
        <p:nvSpPr>
          <p:cNvPr id="6" name="Marcador de número de diapositiva 5"/>
          <p:cNvSpPr>
            <a:spLocks noGrp="1"/>
          </p:cNvSpPr>
          <p:nvPr>
            <p:ph type="sldNum" sz="quarter" idx="12"/>
          </p:nvPr>
        </p:nvSpPr>
        <p:spPr/>
        <p:txBody>
          <a:bodyPr/>
          <a:lstStyle>
            <a:lvl1pPr>
              <a:defRPr/>
            </a:lvl1pPr>
          </a:lstStyle>
          <a:p>
            <a:fld id="{26AA08BD-AE99-4B88-8664-028B4965A60B}" type="slidenum">
              <a:rPr lang="es-CL" smtClean="0">
                <a:solidFill>
                  <a:srgbClr val="000000"/>
                </a:solidFill>
              </a:rPr>
              <a:pPr/>
              <a:t>‹Nº›</a:t>
            </a:fld>
            <a:endParaRPr lang="es-CL">
              <a:solidFill>
                <a:srgbClr val="000000"/>
              </a:solidFill>
            </a:endParaRPr>
          </a:p>
        </p:txBody>
      </p:sp>
    </p:spTree>
    <p:extLst>
      <p:ext uri="{BB962C8B-B14F-4D97-AF65-F5344CB8AC3E}">
        <p14:creationId xmlns:p14="http://schemas.microsoft.com/office/powerpoint/2010/main" val="12497906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1" y="1709739"/>
            <a:ext cx="10515600" cy="2852737"/>
          </a:xfrm>
        </p:spPr>
        <p:txBody>
          <a:bodyPr anchor="b"/>
          <a:lstStyle>
            <a:lvl1pPr>
              <a:defRPr sz="6000"/>
            </a:lvl1pPr>
          </a:lstStyle>
          <a:p>
            <a:r>
              <a:rPr lang="es-ES" smtClean="0"/>
              <a:t>Haga clic para modificar el estilo de título del patrón</a:t>
            </a:r>
            <a:endParaRPr lang="es-CL"/>
          </a:p>
        </p:txBody>
      </p:sp>
      <p:sp>
        <p:nvSpPr>
          <p:cNvPr id="3" name="Marcador de texto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lvl1pPr>
              <a:defRPr/>
            </a:lvl1pPr>
          </a:lstStyle>
          <a:p>
            <a:fld id="{7BF04EFA-1013-4097-96CF-5D16A287FAD5}" type="datetime1">
              <a:rPr lang="es-CL" smtClean="0">
                <a:solidFill>
                  <a:srgbClr val="000000"/>
                </a:solidFill>
              </a:rPr>
              <a:t>08-01-2016</a:t>
            </a:fld>
            <a:endParaRPr lang="es-CL">
              <a:solidFill>
                <a:srgbClr val="000000"/>
              </a:solidFill>
            </a:endParaRPr>
          </a:p>
        </p:txBody>
      </p:sp>
      <p:sp>
        <p:nvSpPr>
          <p:cNvPr id="5" name="Marcador de pie de página 4"/>
          <p:cNvSpPr>
            <a:spLocks noGrp="1"/>
          </p:cNvSpPr>
          <p:nvPr>
            <p:ph type="ftr" sz="quarter" idx="11"/>
          </p:nvPr>
        </p:nvSpPr>
        <p:spPr/>
        <p:txBody>
          <a:bodyPr/>
          <a:lstStyle>
            <a:lvl1pPr>
              <a:defRPr/>
            </a:lvl1pPr>
          </a:lstStyle>
          <a:p>
            <a:r>
              <a:rPr lang="es-CL" smtClean="0">
                <a:solidFill>
                  <a:srgbClr val="000000"/>
                </a:solidFill>
              </a:rPr>
              <a:t>www.usach.cl</a:t>
            </a:r>
            <a:endParaRPr lang="es-CL">
              <a:solidFill>
                <a:srgbClr val="000000"/>
              </a:solidFill>
            </a:endParaRPr>
          </a:p>
        </p:txBody>
      </p:sp>
      <p:sp>
        <p:nvSpPr>
          <p:cNvPr id="6" name="Marcador de número de diapositiva 5"/>
          <p:cNvSpPr>
            <a:spLocks noGrp="1"/>
          </p:cNvSpPr>
          <p:nvPr>
            <p:ph type="sldNum" sz="quarter" idx="12"/>
          </p:nvPr>
        </p:nvSpPr>
        <p:spPr/>
        <p:txBody>
          <a:bodyPr/>
          <a:lstStyle>
            <a:lvl1pPr>
              <a:defRPr/>
            </a:lvl1pPr>
          </a:lstStyle>
          <a:p>
            <a:fld id="{26AA08BD-AE99-4B88-8664-028B4965A60B}" type="slidenum">
              <a:rPr lang="es-CL" smtClean="0">
                <a:solidFill>
                  <a:srgbClr val="000000"/>
                </a:solidFill>
              </a:rPr>
              <a:pPr/>
              <a:t>‹Nº›</a:t>
            </a:fld>
            <a:endParaRPr lang="es-CL">
              <a:solidFill>
                <a:srgbClr val="000000"/>
              </a:solidFill>
            </a:endParaRPr>
          </a:p>
        </p:txBody>
      </p:sp>
    </p:spTree>
    <p:extLst>
      <p:ext uri="{BB962C8B-B14F-4D97-AF65-F5344CB8AC3E}">
        <p14:creationId xmlns:p14="http://schemas.microsoft.com/office/powerpoint/2010/main" val="865639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contenido 2"/>
          <p:cNvSpPr>
            <a:spLocks noGrp="1"/>
          </p:cNvSpPr>
          <p:nvPr>
            <p:ph sz="half" idx="1"/>
          </p:nvPr>
        </p:nvSpPr>
        <p:spPr>
          <a:xfrm>
            <a:off x="609600" y="1600201"/>
            <a:ext cx="53848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contenido 3"/>
          <p:cNvSpPr>
            <a:spLocks noGrp="1"/>
          </p:cNvSpPr>
          <p:nvPr>
            <p:ph sz="half" idx="2"/>
          </p:nvPr>
        </p:nvSpPr>
        <p:spPr>
          <a:xfrm>
            <a:off x="6197600" y="1600201"/>
            <a:ext cx="53848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Marcador de fecha 4"/>
          <p:cNvSpPr>
            <a:spLocks noGrp="1"/>
          </p:cNvSpPr>
          <p:nvPr>
            <p:ph type="dt" sz="half" idx="10"/>
          </p:nvPr>
        </p:nvSpPr>
        <p:spPr/>
        <p:txBody>
          <a:bodyPr/>
          <a:lstStyle>
            <a:lvl1pPr>
              <a:defRPr/>
            </a:lvl1pPr>
          </a:lstStyle>
          <a:p>
            <a:fld id="{39FC4473-CD57-47AF-BF50-3EC2FA595C92}" type="datetime1">
              <a:rPr lang="es-CL" smtClean="0">
                <a:solidFill>
                  <a:srgbClr val="000000"/>
                </a:solidFill>
              </a:rPr>
              <a:t>08-01-2016</a:t>
            </a:fld>
            <a:endParaRPr lang="es-CL">
              <a:solidFill>
                <a:srgbClr val="000000"/>
              </a:solidFill>
            </a:endParaRPr>
          </a:p>
        </p:txBody>
      </p:sp>
      <p:sp>
        <p:nvSpPr>
          <p:cNvPr id="6" name="Marcador de pie de página 5"/>
          <p:cNvSpPr>
            <a:spLocks noGrp="1"/>
          </p:cNvSpPr>
          <p:nvPr>
            <p:ph type="ftr" sz="quarter" idx="11"/>
          </p:nvPr>
        </p:nvSpPr>
        <p:spPr/>
        <p:txBody>
          <a:bodyPr/>
          <a:lstStyle>
            <a:lvl1pPr>
              <a:defRPr/>
            </a:lvl1pPr>
          </a:lstStyle>
          <a:p>
            <a:r>
              <a:rPr lang="es-CL" smtClean="0">
                <a:solidFill>
                  <a:srgbClr val="000000"/>
                </a:solidFill>
              </a:rPr>
              <a:t>www.usach.cl</a:t>
            </a:r>
            <a:endParaRPr lang="es-CL">
              <a:solidFill>
                <a:srgbClr val="000000"/>
              </a:solidFill>
            </a:endParaRPr>
          </a:p>
        </p:txBody>
      </p:sp>
      <p:sp>
        <p:nvSpPr>
          <p:cNvPr id="7" name="Marcador de número de diapositiva 6"/>
          <p:cNvSpPr>
            <a:spLocks noGrp="1"/>
          </p:cNvSpPr>
          <p:nvPr>
            <p:ph type="sldNum" sz="quarter" idx="12"/>
          </p:nvPr>
        </p:nvSpPr>
        <p:spPr/>
        <p:txBody>
          <a:bodyPr/>
          <a:lstStyle>
            <a:lvl1pPr>
              <a:defRPr/>
            </a:lvl1pPr>
          </a:lstStyle>
          <a:p>
            <a:fld id="{26AA08BD-AE99-4B88-8664-028B4965A60B}" type="slidenum">
              <a:rPr lang="es-CL" smtClean="0">
                <a:solidFill>
                  <a:srgbClr val="000000"/>
                </a:solidFill>
              </a:rPr>
              <a:pPr/>
              <a:t>‹Nº›</a:t>
            </a:fld>
            <a:endParaRPr lang="es-CL">
              <a:solidFill>
                <a:srgbClr val="000000"/>
              </a:solidFill>
            </a:endParaRPr>
          </a:p>
        </p:txBody>
      </p:sp>
    </p:spTree>
    <p:extLst>
      <p:ext uri="{BB962C8B-B14F-4D97-AF65-F5344CB8AC3E}">
        <p14:creationId xmlns:p14="http://schemas.microsoft.com/office/powerpoint/2010/main" val="4528658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40317" y="365126"/>
            <a:ext cx="10515600" cy="1325563"/>
          </a:xfrm>
        </p:spPr>
        <p:txBody>
          <a:bodyPr/>
          <a:lstStyle/>
          <a:p>
            <a:r>
              <a:rPr lang="es-ES" smtClean="0"/>
              <a:t>Haga clic para modificar el estilo de título del patrón</a:t>
            </a:r>
            <a:endParaRPr lang="es-CL"/>
          </a:p>
        </p:txBody>
      </p:sp>
      <p:sp>
        <p:nvSpPr>
          <p:cNvPr id="3" name="Marcador de texto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40318" y="2505075"/>
            <a:ext cx="5158316"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Marcador de texto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71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Marcador de fecha 6"/>
          <p:cNvSpPr>
            <a:spLocks noGrp="1"/>
          </p:cNvSpPr>
          <p:nvPr>
            <p:ph type="dt" sz="half" idx="10"/>
          </p:nvPr>
        </p:nvSpPr>
        <p:spPr/>
        <p:txBody>
          <a:bodyPr/>
          <a:lstStyle>
            <a:lvl1pPr>
              <a:defRPr/>
            </a:lvl1pPr>
          </a:lstStyle>
          <a:p>
            <a:fld id="{FF452A81-DF20-4A1F-B2CB-80988439FE67}" type="datetime1">
              <a:rPr lang="es-CL" smtClean="0">
                <a:solidFill>
                  <a:srgbClr val="000000"/>
                </a:solidFill>
              </a:rPr>
              <a:t>08-01-2016</a:t>
            </a:fld>
            <a:endParaRPr lang="es-CL">
              <a:solidFill>
                <a:srgbClr val="000000"/>
              </a:solidFill>
            </a:endParaRPr>
          </a:p>
        </p:txBody>
      </p:sp>
      <p:sp>
        <p:nvSpPr>
          <p:cNvPr id="8" name="Marcador de pie de página 7"/>
          <p:cNvSpPr>
            <a:spLocks noGrp="1"/>
          </p:cNvSpPr>
          <p:nvPr>
            <p:ph type="ftr" sz="quarter" idx="11"/>
          </p:nvPr>
        </p:nvSpPr>
        <p:spPr/>
        <p:txBody>
          <a:bodyPr/>
          <a:lstStyle>
            <a:lvl1pPr>
              <a:defRPr/>
            </a:lvl1pPr>
          </a:lstStyle>
          <a:p>
            <a:r>
              <a:rPr lang="es-CL" smtClean="0">
                <a:solidFill>
                  <a:srgbClr val="000000"/>
                </a:solidFill>
              </a:rPr>
              <a:t>www.usach.cl</a:t>
            </a:r>
            <a:endParaRPr lang="es-CL">
              <a:solidFill>
                <a:srgbClr val="000000"/>
              </a:solidFill>
            </a:endParaRPr>
          </a:p>
        </p:txBody>
      </p:sp>
      <p:sp>
        <p:nvSpPr>
          <p:cNvPr id="9" name="Marcador de número de diapositiva 8"/>
          <p:cNvSpPr>
            <a:spLocks noGrp="1"/>
          </p:cNvSpPr>
          <p:nvPr>
            <p:ph type="sldNum" sz="quarter" idx="12"/>
          </p:nvPr>
        </p:nvSpPr>
        <p:spPr/>
        <p:txBody>
          <a:bodyPr/>
          <a:lstStyle>
            <a:lvl1pPr>
              <a:defRPr/>
            </a:lvl1pPr>
          </a:lstStyle>
          <a:p>
            <a:fld id="{26AA08BD-AE99-4B88-8664-028B4965A60B}" type="slidenum">
              <a:rPr lang="es-CL" smtClean="0">
                <a:solidFill>
                  <a:srgbClr val="000000"/>
                </a:solidFill>
              </a:rPr>
              <a:pPr/>
              <a:t>‹Nº›</a:t>
            </a:fld>
            <a:endParaRPr lang="es-CL">
              <a:solidFill>
                <a:srgbClr val="000000"/>
              </a:solidFill>
            </a:endParaRPr>
          </a:p>
        </p:txBody>
      </p:sp>
    </p:spTree>
    <p:extLst>
      <p:ext uri="{BB962C8B-B14F-4D97-AF65-F5344CB8AC3E}">
        <p14:creationId xmlns:p14="http://schemas.microsoft.com/office/powerpoint/2010/main" val="24753975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fecha 2"/>
          <p:cNvSpPr>
            <a:spLocks noGrp="1"/>
          </p:cNvSpPr>
          <p:nvPr>
            <p:ph type="dt" sz="half" idx="10"/>
          </p:nvPr>
        </p:nvSpPr>
        <p:spPr/>
        <p:txBody>
          <a:bodyPr/>
          <a:lstStyle>
            <a:lvl1pPr>
              <a:defRPr/>
            </a:lvl1pPr>
          </a:lstStyle>
          <a:p>
            <a:fld id="{A1F5DF88-71B2-4343-BC1D-51B92FD3E474}" type="datetime1">
              <a:rPr lang="es-CL" smtClean="0">
                <a:solidFill>
                  <a:srgbClr val="000000"/>
                </a:solidFill>
              </a:rPr>
              <a:t>08-01-2016</a:t>
            </a:fld>
            <a:endParaRPr lang="es-CL">
              <a:solidFill>
                <a:srgbClr val="000000"/>
              </a:solidFill>
            </a:endParaRPr>
          </a:p>
        </p:txBody>
      </p:sp>
      <p:sp>
        <p:nvSpPr>
          <p:cNvPr id="4" name="Marcador de pie de página 3"/>
          <p:cNvSpPr>
            <a:spLocks noGrp="1"/>
          </p:cNvSpPr>
          <p:nvPr>
            <p:ph type="ftr" sz="quarter" idx="11"/>
          </p:nvPr>
        </p:nvSpPr>
        <p:spPr/>
        <p:txBody>
          <a:bodyPr/>
          <a:lstStyle>
            <a:lvl1pPr>
              <a:defRPr/>
            </a:lvl1pPr>
          </a:lstStyle>
          <a:p>
            <a:r>
              <a:rPr lang="es-CL" smtClean="0">
                <a:solidFill>
                  <a:srgbClr val="000000"/>
                </a:solidFill>
              </a:rPr>
              <a:t>www.usach.cl</a:t>
            </a:r>
            <a:endParaRPr lang="es-CL">
              <a:solidFill>
                <a:srgbClr val="000000"/>
              </a:solidFill>
            </a:endParaRPr>
          </a:p>
        </p:txBody>
      </p:sp>
      <p:sp>
        <p:nvSpPr>
          <p:cNvPr id="5" name="Marcador de número de diapositiva 4"/>
          <p:cNvSpPr>
            <a:spLocks noGrp="1"/>
          </p:cNvSpPr>
          <p:nvPr>
            <p:ph type="sldNum" sz="quarter" idx="12"/>
          </p:nvPr>
        </p:nvSpPr>
        <p:spPr/>
        <p:txBody>
          <a:bodyPr/>
          <a:lstStyle>
            <a:lvl1pPr>
              <a:defRPr/>
            </a:lvl1pPr>
          </a:lstStyle>
          <a:p>
            <a:fld id="{26AA08BD-AE99-4B88-8664-028B4965A60B}" type="slidenum">
              <a:rPr lang="es-CL" smtClean="0">
                <a:solidFill>
                  <a:srgbClr val="000000"/>
                </a:solidFill>
              </a:rPr>
              <a:pPr/>
              <a:t>‹Nº›</a:t>
            </a:fld>
            <a:endParaRPr lang="es-CL">
              <a:solidFill>
                <a:srgbClr val="000000"/>
              </a:solidFill>
            </a:endParaRPr>
          </a:p>
        </p:txBody>
      </p:sp>
    </p:spTree>
    <p:extLst>
      <p:ext uri="{BB962C8B-B14F-4D97-AF65-F5344CB8AC3E}">
        <p14:creationId xmlns:p14="http://schemas.microsoft.com/office/powerpoint/2010/main" val="25042664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lvl1pPr>
              <a:defRPr/>
            </a:lvl1pPr>
          </a:lstStyle>
          <a:p>
            <a:fld id="{B235CE5B-9700-4912-BE04-7CA148D4BD01}" type="datetime1">
              <a:rPr lang="es-CL" smtClean="0">
                <a:solidFill>
                  <a:srgbClr val="000000"/>
                </a:solidFill>
              </a:rPr>
              <a:t>08-01-2016</a:t>
            </a:fld>
            <a:endParaRPr lang="es-CL">
              <a:solidFill>
                <a:srgbClr val="000000"/>
              </a:solidFill>
            </a:endParaRPr>
          </a:p>
        </p:txBody>
      </p:sp>
      <p:sp>
        <p:nvSpPr>
          <p:cNvPr id="3" name="Marcador de pie de página 2"/>
          <p:cNvSpPr>
            <a:spLocks noGrp="1"/>
          </p:cNvSpPr>
          <p:nvPr>
            <p:ph type="ftr" sz="quarter" idx="11"/>
          </p:nvPr>
        </p:nvSpPr>
        <p:spPr/>
        <p:txBody>
          <a:bodyPr/>
          <a:lstStyle>
            <a:lvl1pPr>
              <a:defRPr/>
            </a:lvl1pPr>
          </a:lstStyle>
          <a:p>
            <a:r>
              <a:rPr lang="es-CL" smtClean="0">
                <a:solidFill>
                  <a:srgbClr val="000000"/>
                </a:solidFill>
              </a:rPr>
              <a:t>www.usach.cl</a:t>
            </a:r>
            <a:endParaRPr lang="es-CL">
              <a:solidFill>
                <a:srgbClr val="000000"/>
              </a:solidFill>
            </a:endParaRPr>
          </a:p>
        </p:txBody>
      </p:sp>
      <p:sp>
        <p:nvSpPr>
          <p:cNvPr id="4" name="Marcador de número de diapositiva 3"/>
          <p:cNvSpPr>
            <a:spLocks noGrp="1"/>
          </p:cNvSpPr>
          <p:nvPr>
            <p:ph type="sldNum" sz="quarter" idx="12"/>
          </p:nvPr>
        </p:nvSpPr>
        <p:spPr/>
        <p:txBody>
          <a:bodyPr/>
          <a:lstStyle>
            <a:lvl1pPr>
              <a:defRPr/>
            </a:lvl1pPr>
          </a:lstStyle>
          <a:p>
            <a:fld id="{26AA08BD-AE99-4B88-8664-028B4965A60B}" type="slidenum">
              <a:rPr lang="es-CL" smtClean="0">
                <a:solidFill>
                  <a:srgbClr val="000000"/>
                </a:solidFill>
              </a:rPr>
              <a:pPr/>
              <a:t>‹Nº›</a:t>
            </a:fld>
            <a:endParaRPr lang="es-CL">
              <a:solidFill>
                <a:srgbClr val="000000"/>
              </a:solidFill>
            </a:endParaRPr>
          </a:p>
        </p:txBody>
      </p:sp>
    </p:spTree>
    <p:extLst>
      <p:ext uri="{BB962C8B-B14F-4D97-AF65-F5344CB8AC3E}">
        <p14:creationId xmlns:p14="http://schemas.microsoft.com/office/powerpoint/2010/main" val="18639115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40318" y="457200"/>
            <a:ext cx="3932767" cy="1600200"/>
          </a:xfrm>
        </p:spPr>
        <p:txBody>
          <a:bodyPr anchor="b"/>
          <a:lstStyle>
            <a:lvl1pPr>
              <a:defRPr sz="3200"/>
            </a:lvl1pPr>
          </a:lstStyle>
          <a:p>
            <a:r>
              <a:rPr lang="es-ES" smtClean="0"/>
              <a:t>Haga clic para modificar el estilo de título del patrón</a:t>
            </a:r>
            <a:endParaRPr lang="es-CL"/>
          </a:p>
        </p:txBody>
      </p:sp>
      <p:sp>
        <p:nvSpPr>
          <p:cNvPr id="3" name="Marcador de contenido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texto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lvl1pPr>
              <a:defRPr/>
            </a:lvl1pPr>
          </a:lstStyle>
          <a:p>
            <a:fld id="{608C240D-D319-44B6-8DAB-4F4126408673}" type="datetime1">
              <a:rPr lang="es-CL" smtClean="0">
                <a:solidFill>
                  <a:srgbClr val="000000"/>
                </a:solidFill>
              </a:rPr>
              <a:t>08-01-2016</a:t>
            </a:fld>
            <a:endParaRPr lang="es-CL">
              <a:solidFill>
                <a:srgbClr val="000000"/>
              </a:solidFill>
            </a:endParaRPr>
          </a:p>
        </p:txBody>
      </p:sp>
      <p:sp>
        <p:nvSpPr>
          <p:cNvPr id="6" name="Marcador de pie de página 5"/>
          <p:cNvSpPr>
            <a:spLocks noGrp="1"/>
          </p:cNvSpPr>
          <p:nvPr>
            <p:ph type="ftr" sz="quarter" idx="11"/>
          </p:nvPr>
        </p:nvSpPr>
        <p:spPr/>
        <p:txBody>
          <a:bodyPr/>
          <a:lstStyle>
            <a:lvl1pPr>
              <a:defRPr/>
            </a:lvl1pPr>
          </a:lstStyle>
          <a:p>
            <a:r>
              <a:rPr lang="es-CL" smtClean="0">
                <a:solidFill>
                  <a:srgbClr val="000000"/>
                </a:solidFill>
              </a:rPr>
              <a:t>www.usach.cl</a:t>
            </a:r>
            <a:endParaRPr lang="es-CL">
              <a:solidFill>
                <a:srgbClr val="000000"/>
              </a:solidFill>
            </a:endParaRPr>
          </a:p>
        </p:txBody>
      </p:sp>
      <p:sp>
        <p:nvSpPr>
          <p:cNvPr id="7" name="Marcador de número de diapositiva 6"/>
          <p:cNvSpPr>
            <a:spLocks noGrp="1"/>
          </p:cNvSpPr>
          <p:nvPr>
            <p:ph type="sldNum" sz="quarter" idx="12"/>
          </p:nvPr>
        </p:nvSpPr>
        <p:spPr/>
        <p:txBody>
          <a:bodyPr/>
          <a:lstStyle>
            <a:lvl1pPr>
              <a:defRPr/>
            </a:lvl1pPr>
          </a:lstStyle>
          <a:p>
            <a:fld id="{26AA08BD-AE99-4B88-8664-028B4965A60B}" type="slidenum">
              <a:rPr lang="es-CL" smtClean="0">
                <a:solidFill>
                  <a:srgbClr val="000000"/>
                </a:solidFill>
              </a:rPr>
              <a:pPr/>
              <a:t>‹Nº›</a:t>
            </a:fld>
            <a:endParaRPr lang="es-CL">
              <a:solidFill>
                <a:srgbClr val="000000"/>
              </a:solidFill>
            </a:endParaRPr>
          </a:p>
        </p:txBody>
      </p:sp>
    </p:spTree>
    <p:extLst>
      <p:ext uri="{BB962C8B-B14F-4D97-AF65-F5344CB8AC3E}">
        <p14:creationId xmlns:p14="http://schemas.microsoft.com/office/powerpoint/2010/main" val="14051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10"/>
          </p:nvPr>
        </p:nvSpPr>
        <p:spPr/>
        <p:txBody>
          <a:bodyPr/>
          <a:lstStyle>
            <a:lvl1pPr>
              <a:defRPr/>
            </a:lvl1pPr>
          </a:lstStyle>
          <a:p>
            <a:fld id="{133BD629-55B9-44B1-B4D3-E9E15D21E4D3}" type="datetime1">
              <a:rPr lang="es-CL" smtClean="0"/>
              <a:t>08-01-2016</a:t>
            </a:fld>
            <a:endParaRPr lang="es-CL"/>
          </a:p>
        </p:txBody>
      </p:sp>
      <p:sp>
        <p:nvSpPr>
          <p:cNvPr id="5" name="Marcador de pie de página 4"/>
          <p:cNvSpPr>
            <a:spLocks noGrp="1"/>
          </p:cNvSpPr>
          <p:nvPr>
            <p:ph type="ftr" sz="quarter" idx="11"/>
          </p:nvPr>
        </p:nvSpPr>
        <p:spPr/>
        <p:txBody>
          <a:bodyPr/>
          <a:lstStyle>
            <a:lvl1pPr>
              <a:defRPr/>
            </a:lvl1pPr>
          </a:lstStyle>
          <a:p>
            <a:r>
              <a:rPr lang="es-CL" smtClean="0"/>
              <a:t>www.usach.cl</a:t>
            </a:r>
            <a:endParaRPr lang="es-CL"/>
          </a:p>
        </p:txBody>
      </p:sp>
      <p:sp>
        <p:nvSpPr>
          <p:cNvPr id="6" name="Marcador de número de diapositiva 5"/>
          <p:cNvSpPr>
            <a:spLocks noGrp="1"/>
          </p:cNvSpPr>
          <p:nvPr>
            <p:ph type="sldNum" sz="quarter" idx="12"/>
          </p:nvPr>
        </p:nvSpPr>
        <p:spPr/>
        <p:txBody>
          <a:bodyPr/>
          <a:lstStyle>
            <a:lvl1pPr>
              <a:defRPr/>
            </a:lvl1pPr>
          </a:lstStyle>
          <a:p>
            <a:fld id="{26AA08BD-AE99-4B88-8664-028B4965A60B}" type="slidenum">
              <a:rPr lang="es-CL" smtClean="0"/>
              <a:t>‹Nº›</a:t>
            </a:fld>
            <a:endParaRPr lang="es-CL"/>
          </a:p>
        </p:txBody>
      </p:sp>
    </p:spTree>
    <p:extLst>
      <p:ext uri="{BB962C8B-B14F-4D97-AF65-F5344CB8AC3E}">
        <p14:creationId xmlns:p14="http://schemas.microsoft.com/office/powerpoint/2010/main" val="31023605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40318" y="457200"/>
            <a:ext cx="3932767" cy="1600200"/>
          </a:xfrm>
        </p:spPr>
        <p:txBody>
          <a:bodyPr anchor="b"/>
          <a:lstStyle>
            <a:lvl1pPr>
              <a:defRPr sz="3200"/>
            </a:lvl1pPr>
          </a:lstStyle>
          <a:p>
            <a:r>
              <a:rPr lang="es-ES" smtClean="0"/>
              <a:t>Haga clic para modificar el estilo de título del patrón</a:t>
            </a:r>
            <a:endParaRPr lang="es-CL"/>
          </a:p>
        </p:txBody>
      </p:sp>
      <p:sp>
        <p:nvSpPr>
          <p:cNvPr id="3" name="Marcador de posición de imagen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CL"/>
          </a:p>
        </p:txBody>
      </p:sp>
      <p:sp>
        <p:nvSpPr>
          <p:cNvPr id="4" name="Marcador de texto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lvl1pPr>
              <a:defRPr/>
            </a:lvl1pPr>
          </a:lstStyle>
          <a:p>
            <a:fld id="{BC443366-D45C-4176-876E-BC83107DF95A}" type="datetime1">
              <a:rPr lang="es-CL" smtClean="0">
                <a:solidFill>
                  <a:srgbClr val="000000"/>
                </a:solidFill>
              </a:rPr>
              <a:t>08-01-2016</a:t>
            </a:fld>
            <a:endParaRPr lang="es-CL">
              <a:solidFill>
                <a:srgbClr val="000000"/>
              </a:solidFill>
            </a:endParaRPr>
          </a:p>
        </p:txBody>
      </p:sp>
      <p:sp>
        <p:nvSpPr>
          <p:cNvPr id="6" name="Marcador de pie de página 5"/>
          <p:cNvSpPr>
            <a:spLocks noGrp="1"/>
          </p:cNvSpPr>
          <p:nvPr>
            <p:ph type="ftr" sz="quarter" idx="11"/>
          </p:nvPr>
        </p:nvSpPr>
        <p:spPr/>
        <p:txBody>
          <a:bodyPr/>
          <a:lstStyle>
            <a:lvl1pPr>
              <a:defRPr/>
            </a:lvl1pPr>
          </a:lstStyle>
          <a:p>
            <a:r>
              <a:rPr lang="es-CL" smtClean="0">
                <a:solidFill>
                  <a:srgbClr val="000000"/>
                </a:solidFill>
              </a:rPr>
              <a:t>www.usach.cl</a:t>
            </a:r>
            <a:endParaRPr lang="es-CL">
              <a:solidFill>
                <a:srgbClr val="000000"/>
              </a:solidFill>
            </a:endParaRPr>
          </a:p>
        </p:txBody>
      </p:sp>
      <p:sp>
        <p:nvSpPr>
          <p:cNvPr id="7" name="Marcador de número de diapositiva 6"/>
          <p:cNvSpPr>
            <a:spLocks noGrp="1"/>
          </p:cNvSpPr>
          <p:nvPr>
            <p:ph type="sldNum" sz="quarter" idx="12"/>
          </p:nvPr>
        </p:nvSpPr>
        <p:spPr/>
        <p:txBody>
          <a:bodyPr/>
          <a:lstStyle>
            <a:lvl1pPr>
              <a:defRPr/>
            </a:lvl1pPr>
          </a:lstStyle>
          <a:p>
            <a:fld id="{26AA08BD-AE99-4B88-8664-028B4965A60B}" type="slidenum">
              <a:rPr lang="es-CL" smtClean="0">
                <a:solidFill>
                  <a:srgbClr val="000000"/>
                </a:solidFill>
              </a:rPr>
              <a:pPr/>
              <a:t>‹Nº›</a:t>
            </a:fld>
            <a:endParaRPr lang="es-CL">
              <a:solidFill>
                <a:srgbClr val="000000"/>
              </a:solidFill>
            </a:endParaRPr>
          </a:p>
        </p:txBody>
      </p:sp>
    </p:spTree>
    <p:extLst>
      <p:ext uri="{BB962C8B-B14F-4D97-AF65-F5344CB8AC3E}">
        <p14:creationId xmlns:p14="http://schemas.microsoft.com/office/powerpoint/2010/main" val="10340158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10"/>
          </p:nvPr>
        </p:nvSpPr>
        <p:spPr/>
        <p:txBody>
          <a:bodyPr/>
          <a:lstStyle>
            <a:lvl1pPr>
              <a:defRPr/>
            </a:lvl1pPr>
          </a:lstStyle>
          <a:p>
            <a:fld id="{B71F74FB-3E40-43AC-8C0A-1BFDC930EEF7}" type="datetime1">
              <a:rPr lang="es-CL" smtClean="0">
                <a:solidFill>
                  <a:srgbClr val="000000"/>
                </a:solidFill>
              </a:rPr>
              <a:t>08-01-2016</a:t>
            </a:fld>
            <a:endParaRPr lang="es-CL">
              <a:solidFill>
                <a:srgbClr val="000000"/>
              </a:solidFill>
            </a:endParaRPr>
          </a:p>
        </p:txBody>
      </p:sp>
      <p:sp>
        <p:nvSpPr>
          <p:cNvPr id="5" name="Marcador de pie de página 4"/>
          <p:cNvSpPr>
            <a:spLocks noGrp="1"/>
          </p:cNvSpPr>
          <p:nvPr>
            <p:ph type="ftr" sz="quarter" idx="11"/>
          </p:nvPr>
        </p:nvSpPr>
        <p:spPr/>
        <p:txBody>
          <a:bodyPr/>
          <a:lstStyle>
            <a:lvl1pPr>
              <a:defRPr/>
            </a:lvl1pPr>
          </a:lstStyle>
          <a:p>
            <a:r>
              <a:rPr lang="es-CL" smtClean="0">
                <a:solidFill>
                  <a:srgbClr val="000000"/>
                </a:solidFill>
              </a:rPr>
              <a:t>www.usach.cl</a:t>
            </a:r>
            <a:endParaRPr lang="es-CL">
              <a:solidFill>
                <a:srgbClr val="000000"/>
              </a:solidFill>
            </a:endParaRPr>
          </a:p>
        </p:txBody>
      </p:sp>
      <p:sp>
        <p:nvSpPr>
          <p:cNvPr id="6" name="Marcador de número de diapositiva 5"/>
          <p:cNvSpPr>
            <a:spLocks noGrp="1"/>
          </p:cNvSpPr>
          <p:nvPr>
            <p:ph type="sldNum" sz="quarter" idx="12"/>
          </p:nvPr>
        </p:nvSpPr>
        <p:spPr/>
        <p:txBody>
          <a:bodyPr/>
          <a:lstStyle>
            <a:lvl1pPr>
              <a:defRPr/>
            </a:lvl1pPr>
          </a:lstStyle>
          <a:p>
            <a:fld id="{26AA08BD-AE99-4B88-8664-028B4965A60B}" type="slidenum">
              <a:rPr lang="es-CL" smtClean="0">
                <a:solidFill>
                  <a:srgbClr val="000000"/>
                </a:solidFill>
              </a:rPr>
              <a:pPr/>
              <a:t>‹Nº›</a:t>
            </a:fld>
            <a:endParaRPr lang="es-CL">
              <a:solidFill>
                <a:srgbClr val="000000"/>
              </a:solidFill>
            </a:endParaRPr>
          </a:p>
        </p:txBody>
      </p:sp>
    </p:spTree>
    <p:extLst>
      <p:ext uri="{BB962C8B-B14F-4D97-AF65-F5344CB8AC3E}">
        <p14:creationId xmlns:p14="http://schemas.microsoft.com/office/powerpoint/2010/main" val="28364781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274639"/>
            <a:ext cx="2743200" cy="5851525"/>
          </a:xfrm>
        </p:spPr>
        <p:txBody>
          <a:bodyPr vert="eaVert"/>
          <a:lstStyle/>
          <a:p>
            <a:r>
              <a:rPr lang="es-ES" smtClean="0"/>
              <a:t>Haga clic para modificar el estilo de título del patrón</a:t>
            </a:r>
            <a:endParaRPr lang="es-CL"/>
          </a:p>
        </p:txBody>
      </p:sp>
      <p:sp>
        <p:nvSpPr>
          <p:cNvPr id="3" name="Marcador de texto vertical 2"/>
          <p:cNvSpPr>
            <a:spLocks noGrp="1"/>
          </p:cNvSpPr>
          <p:nvPr>
            <p:ph type="body" orient="vert" idx="1"/>
          </p:nvPr>
        </p:nvSpPr>
        <p:spPr>
          <a:xfrm>
            <a:off x="609600" y="274639"/>
            <a:ext cx="80264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10"/>
          </p:nvPr>
        </p:nvSpPr>
        <p:spPr/>
        <p:txBody>
          <a:bodyPr/>
          <a:lstStyle>
            <a:lvl1pPr>
              <a:defRPr/>
            </a:lvl1pPr>
          </a:lstStyle>
          <a:p>
            <a:fld id="{BA50594A-6543-4788-B4FC-FF8750C77C93}" type="datetime1">
              <a:rPr lang="es-CL" smtClean="0">
                <a:solidFill>
                  <a:srgbClr val="000000"/>
                </a:solidFill>
              </a:rPr>
              <a:t>08-01-2016</a:t>
            </a:fld>
            <a:endParaRPr lang="es-CL">
              <a:solidFill>
                <a:srgbClr val="000000"/>
              </a:solidFill>
            </a:endParaRPr>
          </a:p>
        </p:txBody>
      </p:sp>
      <p:sp>
        <p:nvSpPr>
          <p:cNvPr id="5" name="Marcador de pie de página 4"/>
          <p:cNvSpPr>
            <a:spLocks noGrp="1"/>
          </p:cNvSpPr>
          <p:nvPr>
            <p:ph type="ftr" sz="quarter" idx="11"/>
          </p:nvPr>
        </p:nvSpPr>
        <p:spPr/>
        <p:txBody>
          <a:bodyPr/>
          <a:lstStyle>
            <a:lvl1pPr>
              <a:defRPr/>
            </a:lvl1pPr>
          </a:lstStyle>
          <a:p>
            <a:r>
              <a:rPr lang="es-CL" smtClean="0">
                <a:solidFill>
                  <a:srgbClr val="000000"/>
                </a:solidFill>
              </a:rPr>
              <a:t>www.usach.cl</a:t>
            </a:r>
            <a:endParaRPr lang="es-CL">
              <a:solidFill>
                <a:srgbClr val="000000"/>
              </a:solidFill>
            </a:endParaRPr>
          </a:p>
        </p:txBody>
      </p:sp>
      <p:sp>
        <p:nvSpPr>
          <p:cNvPr id="6" name="Marcador de número de diapositiva 5"/>
          <p:cNvSpPr>
            <a:spLocks noGrp="1"/>
          </p:cNvSpPr>
          <p:nvPr>
            <p:ph type="sldNum" sz="quarter" idx="12"/>
          </p:nvPr>
        </p:nvSpPr>
        <p:spPr/>
        <p:txBody>
          <a:bodyPr/>
          <a:lstStyle>
            <a:lvl1pPr>
              <a:defRPr/>
            </a:lvl1pPr>
          </a:lstStyle>
          <a:p>
            <a:fld id="{26AA08BD-AE99-4B88-8664-028B4965A60B}" type="slidenum">
              <a:rPr lang="es-CL" smtClean="0">
                <a:solidFill>
                  <a:srgbClr val="000000"/>
                </a:solidFill>
              </a:rPr>
              <a:pPr/>
              <a:t>‹Nº›</a:t>
            </a:fld>
            <a:endParaRPr lang="es-CL">
              <a:solidFill>
                <a:srgbClr val="000000"/>
              </a:solidFill>
            </a:endParaRPr>
          </a:p>
        </p:txBody>
      </p:sp>
    </p:spTree>
    <p:extLst>
      <p:ext uri="{BB962C8B-B14F-4D97-AF65-F5344CB8AC3E}">
        <p14:creationId xmlns:p14="http://schemas.microsoft.com/office/powerpoint/2010/main" val="4042476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1" y="1709739"/>
            <a:ext cx="10515600" cy="2852737"/>
          </a:xfrm>
        </p:spPr>
        <p:txBody>
          <a:bodyPr anchor="b"/>
          <a:lstStyle>
            <a:lvl1pPr>
              <a:defRPr sz="6000"/>
            </a:lvl1pPr>
          </a:lstStyle>
          <a:p>
            <a:r>
              <a:rPr lang="es-ES" smtClean="0"/>
              <a:t>Haga clic para modificar el estilo de título del patrón</a:t>
            </a:r>
            <a:endParaRPr lang="es-CL"/>
          </a:p>
        </p:txBody>
      </p:sp>
      <p:sp>
        <p:nvSpPr>
          <p:cNvPr id="3" name="Marcador de texto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lvl1pPr>
              <a:defRPr/>
            </a:lvl1pPr>
          </a:lstStyle>
          <a:p>
            <a:fld id="{5A3F6A92-1785-4DA4-81A6-A5A3837209A2}" type="datetime1">
              <a:rPr lang="es-CL" smtClean="0"/>
              <a:t>08-01-2016</a:t>
            </a:fld>
            <a:endParaRPr lang="es-CL"/>
          </a:p>
        </p:txBody>
      </p:sp>
      <p:sp>
        <p:nvSpPr>
          <p:cNvPr id="5" name="Marcador de pie de página 4"/>
          <p:cNvSpPr>
            <a:spLocks noGrp="1"/>
          </p:cNvSpPr>
          <p:nvPr>
            <p:ph type="ftr" sz="quarter" idx="11"/>
          </p:nvPr>
        </p:nvSpPr>
        <p:spPr/>
        <p:txBody>
          <a:bodyPr/>
          <a:lstStyle>
            <a:lvl1pPr>
              <a:defRPr/>
            </a:lvl1pPr>
          </a:lstStyle>
          <a:p>
            <a:r>
              <a:rPr lang="es-CL" smtClean="0"/>
              <a:t>www.usach.cl</a:t>
            </a:r>
            <a:endParaRPr lang="es-CL"/>
          </a:p>
        </p:txBody>
      </p:sp>
      <p:sp>
        <p:nvSpPr>
          <p:cNvPr id="6" name="Marcador de número de diapositiva 5"/>
          <p:cNvSpPr>
            <a:spLocks noGrp="1"/>
          </p:cNvSpPr>
          <p:nvPr>
            <p:ph type="sldNum" sz="quarter" idx="12"/>
          </p:nvPr>
        </p:nvSpPr>
        <p:spPr/>
        <p:txBody>
          <a:bodyPr/>
          <a:lstStyle>
            <a:lvl1pPr>
              <a:defRPr/>
            </a:lvl1pPr>
          </a:lstStyle>
          <a:p>
            <a:fld id="{26AA08BD-AE99-4B88-8664-028B4965A60B}" type="slidenum">
              <a:rPr lang="es-CL" smtClean="0"/>
              <a:t>‹Nº›</a:t>
            </a:fld>
            <a:endParaRPr lang="es-CL"/>
          </a:p>
        </p:txBody>
      </p:sp>
    </p:spTree>
    <p:extLst>
      <p:ext uri="{BB962C8B-B14F-4D97-AF65-F5344CB8AC3E}">
        <p14:creationId xmlns:p14="http://schemas.microsoft.com/office/powerpoint/2010/main" val="1634946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contenido 2"/>
          <p:cNvSpPr>
            <a:spLocks noGrp="1"/>
          </p:cNvSpPr>
          <p:nvPr>
            <p:ph sz="half" idx="1"/>
          </p:nvPr>
        </p:nvSpPr>
        <p:spPr>
          <a:xfrm>
            <a:off x="609600" y="1600201"/>
            <a:ext cx="53848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contenido 3"/>
          <p:cNvSpPr>
            <a:spLocks noGrp="1"/>
          </p:cNvSpPr>
          <p:nvPr>
            <p:ph sz="half" idx="2"/>
          </p:nvPr>
        </p:nvSpPr>
        <p:spPr>
          <a:xfrm>
            <a:off x="6197600" y="1600201"/>
            <a:ext cx="53848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Marcador de fecha 4"/>
          <p:cNvSpPr>
            <a:spLocks noGrp="1"/>
          </p:cNvSpPr>
          <p:nvPr>
            <p:ph type="dt" sz="half" idx="10"/>
          </p:nvPr>
        </p:nvSpPr>
        <p:spPr/>
        <p:txBody>
          <a:bodyPr/>
          <a:lstStyle>
            <a:lvl1pPr>
              <a:defRPr/>
            </a:lvl1pPr>
          </a:lstStyle>
          <a:p>
            <a:fld id="{A48D0CDF-6D32-4173-A14D-601D963B214B}" type="datetime1">
              <a:rPr lang="es-CL" smtClean="0"/>
              <a:t>08-01-2016</a:t>
            </a:fld>
            <a:endParaRPr lang="es-CL"/>
          </a:p>
        </p:txBody>
      </p:sp>
      <p:sp>
        <p:nvSpPr>
          <p:cNvPr id="6" name="Marcador de pie de página 5"/>
          <p:cNvSpPr>
            <a:spLocks noGrp="1"/>
          </p:cNvSpPr>
          <p:nvPr>
            <p:ph type="ftr" sz="quarter" idx="11"/>
          </p:nvPr>
        </p:nvSpPr>
        <p:spPr/>
        <p:txBody>
          <a:bodyPr/>
          <a:lstStyle>
            <a:lvl1pPr>
              <a:defRPr/>
            </a:lvl1pPr>
          </a:lstStyle>
          <a:p>
            <a:r>
              <a:rPr lang="es-CL" smtClean="0"/>
              <a:t>www.usach.cl</a:t>
            </a:r>
            <a:endParaRPr lang="es-CL"/>
          </a:p>
        </p:txBody>
      </p:sp>
      <p:sp>
        <p:nvSpPr>
          <p:cNvPr id="7" name="Marcador de número de diapositiva 6"/>
          <p:cNvSpPr>
            <a:spLocks noGrp="1"/>
          </p:cNvSpPr>
          <p:nvPr>
            <p:ph type="sldNum" sz="quarter" idx="12"/>
          </p:nvPr>
        </p:nvSpPr>
        <p:spPr/>
        <p:txBody>
          <a:bodyPr/>
          <a:lstStyle>
            <a:lvl1pPr>
              <a:defRPr/>
            </a:lvl1pPr>
          </a:lstStyle>
          <a:p>
            <a:fld id="{26AA08BD-AE99-4B88-8664-028B4965A60B}" type="slidenum">
              <a:rPr lang="es-CL" smtClean="0"/>
              <a:t>‹Nº›</a:t>
            </a:fld>
            <a:endParaRPr lang="es-CL"/>
          </a:p>
        </p:txBody>
      </p:sp>
    </p:spTree>
    <p:extLst>
      <p:ext uri="{BB962C8B-B14F-4D97-AF65-F5344CB8AC3E}">
        <p14:creationId xmlns:p14="http://schemas.microsoft.com/office/powerpoint/2010/main" val="1782154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40317" y="365126"/>
            <a:ext cx="10515600" cy="1325563"/>
          </a:xfrm>
        </p:spPr>
        <p:txBody>
          <a:bodyPr/>
          <a:lstStyle/>
          <a:p>
            <a:r>
              <a:rPr lang="es-ES" smtClean="0"/>
              <a:t>Haga clic para modificar el estilo de título del patrón</a:t>
            </a:r>
            <a:endParaRPr lang="es-CL"/>
          </a:p>
        </p:txBody>
      </p:sp>
      <p:sp>
        <p:nvSpPr>
          <p:cNvPr id="3" name="Marcador de texto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40318" y="2505075"/>
            <a:ext cx="5158316"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Marcador de texto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71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Marcador de fecha 6"/>
          <p:cNvSpPr>
            <a:spLocks noGrp="1"/>
          </p:cNvSpPr>
          <p:nvPr>
            <p:ph type="dt" sz="half" idx="10"/>
          </p:nvPr>
        </p:nvSpPr>
        <p:spPr/>
        <p:txBody>
          <a:bodyPr/>
          <a:lstStyle>
            <a:lvl1pPr>
              <a:defRPr/>
            </a:lvl1pPr>
          </a:lstStyle>
          <a:p>
            <a:fld id="{4C562508-36D0-4E24-BEF3-28A9CCF76759}" type="datetime1">
              <a:rPr lang="es-CL" smtClean="0"/>
              <a:t>08-01-2016</a:t>
            </a:fld>
            <a:endParaRPr lang="es-CL"/>
          </a:p>
        </p:txBody>
      </p:sp>
      <p:sp>
        <p:nvSpPr>
          <p:cNvPr id="8" name="Marcador de pie de página 7"/>
          <p:cNvSpPr>
            <a:spLocks noGrp="1"/>
          </p:cNvSpPr>
          <p:nvPr>
            <p:ph type="ftr" sz="quarter" idx="11"/>
          </p:nvPr>
        </p:nvSpPr>
        <p:spPr/>
        <p:txBody>
          <a:bodyPr/>
          <a:lstStyle>
            <a:lvl1pPr>
              <a:defRPr/>
            </a:lvl1pPr>
          </a:lstStyle>
          <a:p>
            <a:r>
              <a:rPr lang="es-CL" smtClean="0"/>
              <a:t>www.usach.cl</a:t>
            </a:r>
            <a:endParaRPr lang="es-CL"/>
          </a:p>
        </p:txBody>
      </p:sp>
      <p:sp>
        <p:nvSpPr>
          <p:cNvPr id="9" name="Marcador de número de diapositiva 8"/>
          <p:cNvSpPr>
            <a:spLocks noGrp="1"/>
          </p:cNvSpPr>
          <p:nvPr>
            <p:ph type="sldNum" sz="quarter" idx="12"/>
          </p:nvPr>
        </p:nvSpPr>
        <p:spPr/>
        <p:txBody>
          <a:bodyPr/>
          <a:lstStyle>
            <a:lvl1pPr>
              <a:defRPr/>
            </a:lvl1pPr>
          </a:lstStyle>
          <a:p>
            <a:fld id="{26AA08BD-AE99-4B88-8664-028B4965A60B}" type="slidenum">
              <a:rPr lang="es-CL" smtClean="0"/>
              <a:t>‹Nº›</a:t>
            </a:fld>
            <a:endParaRPr lang="es-CL"/>
          </a:p>
        </p:txBody>
      </p:sp>
    </p:spTree>
    <p:extLst>
      <p:ext uri="{BB962C8B-B14F-4D97-AF65-F5344CB8AC3E}">
        <p14:creationId xmlns:p14="http://schemas.microsoft.com/office/powerpoint/2010/main" val="1610952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fecha 2"/>
          <p:cNvSpPr>
            <a:spLocks noGrp="1"/>
          </p:cNvSpPr>
          <p:nvPr>
            <p:ph type="dt" sz="half" idx="10"/>
          </p:nvPr>
        </p:nvSpPr>
        <p:spPr/>
        <p:txBody>
          <a:bodyPr/>
          <a:lstStyle>
            <a:lvl1pPr>
              <a:defRPr/>
            </a:lvl1pPr>
          </a:lstStyle>
          <a:p>
            <a:fld id="{FF7D9C6D-3E1F-4F11-B540-6632B3EDDD45}" type="datetime1">
              <a:rPr lang="es-CL" smtClean="0"/>
              <a:t>08-01-2016</a:t>
            </a:fld>
            <a:endParaRPr lang="es-CL"/>
          </a:p>
        </p:txBody>
      </p:sp>
      <p:sp>
        <p:nvSpPr>
          <p:cNvPr id="4" name="Marcador de pie de página 3"/>
          <p:cNvSpPr>
            <a:spLocks noGrp="1"/>
          </p:cNvSpPr>
          <p:nvPr>
            <p:ph type="ftr" sz="quarter" idx="11"/>
          </p:nvPr>
        </p:nvSpPr>
        <p:spPr/>
        <p:txBody>
          <a:bodyPr/>
          <a:lstStyle>
            <a:lvl1pPr>
              <a:defRPr/>
            </a:lvl1pPr>
          </a:lstStyle>
          <a:p>
            <a:r>
              <a:rPr lang="es-CL" smtClean="0"/>
              <a:t>www.usach.cl</a:t>
            </a:r>
            <a:endParaRPr lang="es-CL"/>
          </a:p>
        </p:txBody>
      </p:sp>
      <p:sp>
        <p:nvSpPr>
          <p:cNvPr id="5" name="Marcador de número de diapositiva 4"/>
          <p:cNvSpPr>
            <a:spLocks noGrp="1"/>
          </p:cNvSpPr>
          <p:nvPr>
            <p:ph type="sldNum" sz="quarter" idx="12"/>
          </p:nvPr>
        </p:nvSpPr>
        <p:spPr/>
        <p:txBody>
          <a:bodyPr/>
          <a:lstStyle>
            <a:lvl1pPr>
              <a:defRPr/>
            </a:lvl1pPr>
          </a:lstStyle>
          <a:p>
            <a:fld id="{26AA08BD-AE99-4B88-8664-028B4965A60B}" type="slidenum">
              <a:rPr lang="es-CL" smtClean="0"/>
              <a:t>‹Nº›</a:t>
            </a:fld>
            <a:endParaRPr lang="es-CL"/>
          </a:p>
        </p:txBody>
      </p:sp>
    </p:spTree>
    <p:extLst>
      <p:ext uri="{BB962C8B-B14F-4D97-AF65-F5344CB8AC3E}">
        <p14:creationId xmlns:p14="http://schemas.microsoft.com/office/powerpoint/2010/main" val="1028122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lvl1pPr>
              <a:defRPr/>
            </a:lvl1pPr>
          </a:lstStyle>
          <a:p>
            <a:fld id="{FD3FEADA-0523-446E-9FFF-09F5002FBB0F}" type="datetime1">
              <a:rPr lang="es-CL" smtClean="0"/>
              <a:t>08-01-2016</a:t>
            </a:fld>
            <a:endParaRPr lang="es-CL"/>
          </a:p>
        </p:txBody>
      </p:sp>
      <p:sp>
        <p:nvSpPr>
          <p:cNvPr id="3" name="Marcador de pie de página 2"/>
          <p:cNvSpPr>
            <a:spLocks noGrp="1"/>
          </p:cNvSpPr>
          <p:nvPr>
            <p:ph type="ftr" sz="quarter" idx="11"/>
          </p:nvPr>
        </p:nvSpPr>
        <p:spPr/>
        <p:txBody>
          <a:bodyPr/>
          <a:lstStyle>
            <a:lvl1pPr>
              <a:defRPr/>
            </a:lvl1pPr>
          </a:lstStyle>
          <a:p>
            <a:r>
              <a:rPr lang="es-CL" smtClean="0"/>
              <a:t>www.usach.cl</a:t>
            </a:r>
            <a:endParaRPr lang="es-CL"/>
          </a:p>
        </p:txBody>
      </p:sp>
      <p:sp>
        <p:nvSpPr>
          <p:cNvPr id="4" name="Marcador de número de diapositiva 3"/>
          <p:cNvSpPr>
            <a:spLocks noGrp="1"/>
          </p:cNvSpPr>
          <p:nvPr>
            <p:ph type="sldNum" sz="quarter" idx="12"/>
          </p:nvPr>
        </p:nvSpPr>
        <p:spPr/>
        <p:txBody>
          <a:bodyPr/>
          <a:lstStyle>
            <a:lvl1pPr>
              <a:defRPr/>
            </a:lvl1pPr>
          </a:lstStyle>
          <a:p>
            <a:fld id="{26AA08BD-AE99-4B88-8664-028B4965A60B}" type="slidenum">
              <a:rPr lang="es-CL" smtClean="0"/>
              <a:t>‹Nº›</a:t>
            </a:fld>
            <a:endParaRPr lang="es-CL"/>
          </a:p>
        </p:txBody>
      </p:sp>
    </p:spTree>
    <p:extLst>
      <p:ext uri="{BB962C8B-B14F-4D97-AF65-F5344CB8AC3E}">
        <p14:creationId xmlns:p14="http://schemas.microsoft.com/office/powerpoint/2010/main" val="3711762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40318" y="457200"/>
            <a:ext cx="3932767" cy="1600200"/>
          </a:xfrm>
        </p:spPr>
        <p:txBody>
          <a:bodyPr anchor="b"/>
          <a:lstStyle>
            <a:lvl1pPr>
              <a:defRPr sz="3200"/>
            </a:lvl1pPr>
          </a:lstStyle>
          <a:p>
            <a:r>
              <a:rPr lang="es-ES" smtClean="0"/>
              <a:t>Haga clic para modificar el estilo de título del patrón</a:t>
            </a:r>
            <a:endParaRPr lang="es-CL"/>
          </a:p>
        </p:txBody>
      </p:sp>
      <p:sp>
        <p:nvSpPr>
          <p:cNvPr id="3" name="Marcador de contenido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texto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lvl1pPr>
              <a:defRPr/>
            </a:lvl1pPr>
          </a:lstStyle>
          <a:p>
            <a:fld id="{68E03E82-5B00-416B-8683-6B80F751732C}" type="datetime1">
              <a:rPr lang="es-CL" smtClean="0"/>
              <a:t>08-01-2016</a:t>
            </a:fld>
            <a:endParaRPr lang="es-CL"/>
          </a:p>
        </p:txBody>
      </p:sp>
      <p:sp>
        <p:nvSpPr>
          <p:cNvPr id="6" name="Marcador de pie de página 5"/>
          <p:cNvSpPr>
            <a:spLocks noGrp="1"/>
          </p:cNvSpPr>
          <p:nvPr>
            <p:ph type="ftr" sz="quarter" idx="11"/>
          </p:nvPr>
        </p:nvSpPr>
        <p:spPr/>
        <p:txBody>
          <a:bodyPr/>
          <a:lstStyle>
            <a:lvl1pPr>
              <a:defRPr/>
            </a:lvl1pPr>
          </a:lstStyle>
          <a:p>
            <a:r>
              <a:rPr lang="es-CL" smtClean="0"/>
              <a:t>www.usach.cl</a:t>
            </a:r>
            <a:endParaRPr lang="es-CL"/>
          </a:p>
        </p:txBody>
      </p:sp>
      <p:sp>
        <p:nvSpPr>
          <p:cNvPr id="7" name="Marcador de número de diapositiva 6"/>
          <p:cNvSpPr>
            <a:spLocks noGrp="1"/>
          </p:cNvSpPr>
          <p:nvPr>
            <p:ph type="sldNum" sz="quarter" idx="12"/>
          </p:nvPr>
        </p:nvSpPr>
        <p:spPr/>
        <p:txBody>
          <a:bodyPr/>
          <a:lstStyle>
            <a:lvl1pPr>
              <a:defRPr/>
            </a:lvl1pPr>
          </a:lstStyle>
          <a:p>
            <a:fld id="{26AA08BD-AE99-4B88-8664-028B4965A60B}" type="slidenum">
              <a:rPr lang="es-CL" smtClean="0"/>
              <a:t>‹Nº›</a:t>
            </a:fld>
            <a:endParaRPr lang="es-CL"/>
          </a:p>
        </p:txBody>
      </p:sp>
    </p:spTree>
    <p:extLst>
      <p:ext uri="{BB962C8B-B14F-4D97-AF65-F5344CB8AC3E}">
        <p14:creationId xmlns:p14="http://schemas.microsoft.com/office/powerpoint/2010/main" val="2960729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40318" y="457200"/>
            <a:ext cx="3932767" cy="1600200"/>
          </a:xfrm>
        </p:spPr>
        <p:txBody>
          <a:bodyPr anchor="b"/>
          <a:lstStyle>
            <a:lvl1pPr>
              <a:defRPr sz="3200"/>
            </a:lvl1pPr>
          </a:lstStyle>
          <a:p>
            <a:r>
              <a:rPr lang="es-ES" smtClean="0"/>
              <a:t>Haga clic para modificar el estilo de título del patrón</a:t>
            </a:r>
            <a:endParaRPr lang="es-CL"/>
          </a:p>
        </p:txBody>
      </p:sp>
      <p:sp>
        <p:nvSpPr>
          <p:cNvPr id="3" name="Marcador de posición de imagen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CL"/>
          </a:p>
        </p:txBody>
      </p:sp>
      <p:sp>
        <p:nvSpPr>
          <p:cNvPr id="4" name="Marcador de texto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lvl1pPr>
              <a:defRPr/>
            </a:lvl1pPr>
          </a:lstStyle>
          <a:p>
            <a:fld id="{D74FAD88-1F51-4CE1-A896-029D498EA0E6}" type="datetime1">
              <a:rPr lang="es-CL" smtClean="0"/>
              <a:t>08-01-2016</a:t>
            </a:fld>
            <a:endParaRPr lang="es-CL"/>
          </a:p>
        </p:txBody>
      </p:sp>
      <p:sp>
        <p:nvSpPr>
          <p:cNvPr id="6" name="Marcador de pie de página 5"/>
          <p:cNvSpPr>
            <a:spLocks noGrp="1"/>
          </p:cNvSpPr>
          <p:nvPr>
            <p:ph type="ftr" sz="quarter" idx="11"/>
          </p:nvPr>
        </p:nvSpPr>
        <p:spPr/>
        <p:txBody>
          <a:bodyPr/>
          <a:lstStyle>
            <a:lvl1pPr>
              <a:defRPr/>
            </a:lvl1pPr>
          </a:lstStyle>
          <a:p>
            <a:r>
              <a:rPr lang="es-CL" smtClean="0"/>
              <a:t>www.usach.cl</a:t>
            </a:r>
            <a:endParaRPr lang="es-CL"/>
          </a:p>
        </p:txBody>
      </p:sp>
      <p:sp>
        <p:nvSpPr>
          <p:cNvPr id="7" name="Marcador de número de diapositiva 6"/>
          <p:cNvSpPr>
            <a:spLocks noGrp="1"/>
          </p:cNvSpPr>
          <p:nvPr>
            <p:ph type="sldNum" sz="quarter" idx="12"/>
          </p:nvPr>
        </p:nvSpPr>
        <p:spPr/>
        <p:txBody>
          <a:bodyPr/>
          <a:lstStyle>
            <a:lvl1pPr>
              <a:defRPr/>
            </a:lvl1pPr>
          </a:lstStyle>
          <a:p>
            <a:fld id="{26AA08BD-AE99-4B88-8664-028B4965A60B}" type="slidenum">
              <a:rPr lang="es-CL" smtClean="0"/>
              <a:t>‹Nº›</a:t>
            </a:fld>
            <a:endParaRPr lang="es-CL"/>
          </a:p>
        </p:txBody>
      </p:sp>
    </p:spTree>
    <p:extLst>
      <p:ext uri="{BB962C8B-B14F-4D97-AF65-F5344CB8AC3E}">
        <p14:creationId xmlns:p14="http://schemas.microsoft.com/office/powerpoint/2010/main" val="2088324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s-CL" smtClean="0"/>
              <a:t>Haga clic para cambiar el estilo de título	</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s-CL" smtClean="0"/>
              <a:t>Haga clic para modificar el estilo de texto del patrón</a:t>
            </a:r>
          </a:p>
          <a:p>
            <a:pPr lvl="1"/>
            <a:r>
              <a:rPr lang="es-ES" altLang="es-CL" smtClean="0"/>
              <a:t>Segundo nivel</a:t>
            </a:r>
          </a:p>
          <a:p>
            <a:pPr lvl="2"/>
            <a:r>
              <a:rPr lang="es-ES" altLang="es-CL" smtClean="0"/>
              <a:t>Tercer nivel</a:t>
            </a:r>
          </a:p>
          <a:p>
            <a:pPr lvl="3"/>
            <a:r>
              <a:rPr lang="es-ES" altLang="es-CL" smtClean="0"/>
              <a:t>Cuarto nivel</a:t>
            </a:r>
          </a:p>
          <a:p>
            <a:pPr lvl="4"/>
            <a:r>
              <a:rPr lang="es-ES" altLang="es-CL" smtClean="0"/>
              <a:t>Quinto nivel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B13DAFE7-D0FA-4B76-B14F-A5FE648A1EB5}" type="datetime1">
              <a:rPr lang="es-CL" smtClean="0"/>
              <a:t>08-01-2016</a:t>
            </a:fld>
            <a:endParaRPr lang="es-CL"/>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s-CL" smtClean="0"/>
              <a:t>www.usach.cl</a:t>
            </a:r>
            <a:endParaRPr lang="es-CL"/>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26AA08BD-AE99-4B88-8664-028B4965A60B}" type="slidenum">
              <a:rPr lang="es-CL" smtClean="0"/>
              <a:t>‹Nº›</a:t>
            </a:fld>
            <a:endParaRPr lang="es-CL"/>
          </a:p>
        </p:txBody>
      </p:sp>
    </p:spTree>
    <p:extLst>
      <p:ext uri="{BB962C8B-B14F-4D97-AF65-F5344CB8AC3E}">
        <p14:creationId xmlns:p14="http://schemas.microsoft.com/office/powerpoint/2010/main" val="25563317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s-CL" smtClean="0"/>
              <a:t>Haga clic para cambiar el estilo de título	</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s-CL" smtClean="0"/>
              <a:t>Haga clic para modificar el estilo de texto del patrón</a:t>
            </a:r>
          </a:p>
          <a:p>
            <a:pPr lvl="1"/>
            <a:r>
              <a:rPr lang="es-ES" altLang="es-CL" smtClean="0"/>
              <a:t>Segundo nivel</a:t>
            </a:r>
          </a:p>
          <a:p>
            <a:pPr lvl="2"/>
            <a:r>
              <a:rPr lang="es-ES" altLang="es-CL" smtClean="0"/>
              <a:t>Tercer nivel</a:t>
            </a:r>
          </a:p>
          <a:p>
            <a:pPr lvl="3"/>
            <a:r>
              <a:rPr lang="es-ES" altLang="es-CL" smtClean="0"/>
              <a:t>Cuarto nivel</a:t>
            </a:r>
          </a:p>
          <a:p>
            <a:pPr lvl="4"/>
            <a:r>
              <a:rPr lang="es-ES" altLang="es-CL" smtClean="0"/>
              <a:t>Quinto nivel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50933808-66F9-402A-80B4-CA76C0C9CB08}" type="datetime1">
              <a:rPr lang="es-CL" smtClean="0">
                <a:solidFill>
                  <a:srgbClr val="000000"/>
                </a:solidFill>
              </a:rPr>
              <a:t>08-01-2016</a:t>
            </a:fld>
            <a:endParaRPr lang="es-CL">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s-CL" smtClean="0">
                <a:solidFill>
                  <a:srgbClr val="000000"/>
                </a:solidFill>
              </a:rPr>
              <a:t>www.usach.cl</a:t>
            </a:r>
            <a:endParaRPr lang="es-CL">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26AA08BD-AE99-4B88-8664-028B4965A60B}" type="slidenum">
              <a:rPr lang="es-CL" smtClean="0">
                <a:solidFill>
                  <a:srgbClr val="000000"/>
                </a:solidFill>
              </a:rPr>
              <a:pPr/>
              <a:t>‹Nº›</a:t>
            </a:fld>
            <a:endParaRPr lang="es-CL">
              <a:solidFill>
                <a:srgbClr val="000000"/>
              </a:solidFill>
            </a:endParaRPr>
          </a:p>
        </p:txBody>
      </p:sp>
    </p:spTree>
    <p:extLst>
      <p:ext uri="{BB962C8B-B14F-4D97-AF65-F5344CB8AC3E}">
        <p14:creationId xmlns:p14="http://schemas.microsoft.com/office/powerpoint/2010/main" val="20454603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2.emf"/><Relationship Id="rId5" Type="http://schemas.openxmlformats.org/officeDocument/2006/relationships/hyperlink" Target="mailto:enrique.marinao@usach.cl" TargetMode="Externa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2.xml"/><Relationship Id="rId1" Type="http://schemas.openxmlformats.org/officeDocument/2006/relationships/themeOverride" Target="../theme/themeOverride2.xml"/><Relationship Id="rId5" Type="http://schemas.openxmlformats.org/officeDocument/2006/relationships/image" Target="../media/image2.emf"/><Relationship Id="rId4" Type="http://schemas.openxmlformats.org/officeDocument/2006/relationships/hyperlink" Target="mailto:enrique.marinao@usach.c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1908044" y="1737360"/>
            <a:ext cx="9144000" cy="2798064"/>
          </a:xfrm>
        </p:spPr>
        <p:txBody>
          <a:bodyPr>
            <a:normAutofit fontScale="90000"/>
          </a:bodyPr>
          <a:lstStyle/>
          <a:p>
            <a:pPr>
              <a:lnSpc>
                <a:spcPct val="116000"/>
              </a:lnSpc>
              <a:spcAft>
                <a:spcPts val="1000"/>
              </a:spcAft>
            </a:pPr>
            <a:r>
              <a:rPr lang="en-US" b="1" dirty="0" smtClean="0">
                <a:effectLst/>
                <a:latin typeface="Times New Roman"/>
                <a:ea typeface="Calibri"/>
                <a:cs typeface="Calibri"/>
              </a:rPr>
              <a:t/>
            </a:r>
            <a:br>
              <a:rPr lang="en-US" b="1" dirty="0" smtClean="0">
                <a:effectLst/>
                <a:latin typeface="Times New Roman"/>
                <a:ea typeface="Calibri"/>
                <a:cs typeface="Calibri"/>
              </a:rPr>
            </a:br>
            <a:r>
              <a:rPr lang="en-US" b="1" dirty="0">
                <a:latin typeface="Times New Roman"/>
                <a:ea typeface="Calibri"/>
                <a:cs typeface="Calibri"/>
              </a:rPr>
              <a:t/>
            </a:r>
            <a:br>
              <a:rPr lang="en-US" b="1" dirty="0">
                <a:latin typeface="Times New Roman"/>
                <a:ea typeface="Calibri"/>
                <a:cs typeface="Calibri"/>
              </a:rPr>
            </a:br>
            <a:r>
              <a:rPr lang="en-US" b="1" dirty="0" smtClean="0">
                <a:latin typeface="Times New Roman"/>
                <a:ea typeface="Calibri"/>
                <a:cs typeface="Calibri"/>
              </a:rPr>
              <a:t/>
            </a:r>
            <a:br>
              <a:rPr lang="en-US" b="1" dirty="0" smtClean="0">
                <a:latin typeface="Times New Roman"/>
                <a:ea typeface="Calibri"/>
                <a:cs typeface="Calibri"/>
              </a:rPr>
            </a:br>
            <a:r>
              <a:rPr lang="en-US" b="1" dirty="0">
                <a:latin typeface="Times New Roman"/>
                <a:ea typeface="Calibri"/>
                <a:cs typeface="Calibri"/>
              </a:rPr>
              <a:t/>
            </a:r>
            <a:br>
              <a:rPr lang="en-US" b="1" dirty="0">
                <a:latin typeface="Times New Roman"/>
                <a:ea typeface="Calibri"/>
                <a:cs typeface="Calibri"/>
              </a:rPr>
            </a:br>
            <a:r>
              <a:rPr lang="en-US" b="1" dirty="0" smtClean="0">
                <a:latin typeface="Times New Roman"/>
                <a:ea typeface="Calibri"/>
                <a:cs typeface="Calibri"/>
              </a:rPr>
              <a:t/>
            </a:r>
            <a:br>
              <a:rPr lang="en-US" b="1" dirty="0" smtClean="0">
                <a:latin typeface="Times New Roman"/>
                <a:ea typeface="Calibri"/>
                <a:cs typeface="Calibri"/>
              </a:rPr>
            </a:br>
            <a:r>
              <a:rPr lang="en-US" b="1" dirty="0">
                <a:latin typeface="Times New Roman"/>
                <a:ea typeface="Calibri"/>
                <a:cs typeface="Calibri"/>
              </a:rPr>
              <a:t/>
            </a:r>
            <a:br>
              <a:rPr lang="en-US" b="1" dirty="0">
                <a:latin typeface="Times New Roman"/>
                <a:ea typeface="Calibri"/>
                <a:cs typeface="Calibri"/>
              </a:rPr>
            </a:br>
            <a:r>
              <a:rPr lang="en-US" b="1" dirty="0" smtClean="0">
                <a:latin typeface="Times New Roman"/>
                <a:ea typeface="Calibri"/>
                <a:cs typeface="Calibri"/>
              </a:rPr>
              <a:t/>
            </a:r>
            <a:br>
              <a:rPr lang="en-US" b="1" dirty="0" smtClean="0">
                <a:latin typeface="Times New Roman"/>
                <a:ea typeface="Calibri"/>
                <a:cs typeface="Calibri"/>
              </a:rPr>
            </a:br>
            <a:r>
              <a:rPr lang="en-US" b="1" dirty="0">
                <a:latin typeface="Times New Roman"/>
                <a:ea typeface="Calibri"/>
                <a:cs typeface="Calibri"/>
              </a:rPr>
              <a:t/>
            </a:r>
            <a:br>
              <a:rPr lang="en-US" b="1" dirty="0">
                <a:latin typeface="Times New Roman"/>
                <a:ea typeface="Calibri"/>
                <a:cs typeface="Calibri"/>
              </a:rPr>
            </a:br>
            <a:r>
              <a:rPr lang="en-US" b="1" dirty="0" smtClean="0">
                <a:latin typeface="Times New Roman"/>
                <a:ea typeface="Calibri"/>
                <a:cs typeface="Calibri"/>
              </a:rPr>
              <a:t/>
            </a:r>
            <a:br>
              <a:rPr lang="en-US" b="1" dirty="0" smtClean="0">
                <a:latin typeface="Times New Roman"/>
                <a:ea typeface="Calibri"/>
                <a:cs typeface="Calibri"/>
              </a:rPr>
            </a:br>
            <a:r>
              <a:rPr lang="en-US" b="1" dirty="0">
                <a:latin typeface="Times New Roman"/>
                <a:ea typeface="Calibri"/>
                <a:cs typeface="Calibri"/>
              </a:rPr>
              <a:t/>
            </a:r>
            <a:br>
              <a:rPr lang="en-US" b="1" dirty="0">
                <a:latin typeface="Times New Roman"/>
                <a:ea typeface="Calibri"/>
                <a:cs typeface="Calibri"/>
              </a:rPr>
            </a:br>
            <a:r>
              <a:rPr lang="en-US" b="1" dirty="0" smtClean="0">
                <a:latin typeface="Times New Roman"/>
                <a:ea typeface="Calibri"/>
                <a:cs typeface="Calibri"/>
              </a:rPr>
              <a:t/>
            </a:r>
            <a:br>
              <a:rPr lang="en-US" b="1" dirty="0" smtClean="0">
                <a:latin typeface="Times New Roman"/>
                <a:ea typeface="Calibri"/>
                <a:cs typeface="Calibri"/>
              </a:rPr>
            </a:br>
            <a:r>
              <a:rPr lang="en-US" b="1" dirty="0">
                <a:latin typeface="Times New Roman"/>
                <a:ea typeface="Calibri"/>
                <a:cs typeface="Calibri"/>
              </a:rPr>
              <a:t/>
            </a:r>
            <a:br>
              <a:rPr lang="en-US" b="1" dirty="0">
                <a:latin typeface="Times New Roman"/>
                <a:ea typeface="Calibri"/>
                <a:cs typeface="Calibri"/>
              </a:rPr>
            </a:br>
            <a:r>
              <a:rPr lang="en-US" b="1" dirty="0" smtClean="0">
                <a:latin typeface="Times New Roman"/>
                <a:ea typeface="Calibri"/>
                <a:cs typeface="Calibri"/>
              </a:rPr>
              <a:t/>
            </a:r>
            <a:br>
              <a:rPr lang="en-US" b="1" dirty="0" smtClean="0">
                <a:latin typeface="Times New Roman"/>
                <a:ea typeface="Calibri"/>
                <a:cs typeface="Calibri"/>
              </a:rPr>
            </a:br>
            <a:r>
              <a:rPr lang="en-US" b="1" dirty="0">
                <a:latin typeface="Times New Roman"/>
                <a:ea typeface="Calibri"/>
                <a:cs typeface="Calibri"/>
              </a:rPr>
              <a:t/>
            </a:r>
            <a:br>
              <a:rPr lang="en-US" b="1" dirty="0">
                <a:latin typeface="Times New Roman"/>
                <a:ea typeface="Calibri"/>
                <a:cs typeface="Calibri"/>
              </a:rPr>
            </a:br>
            <a:r>
              <a:rPr lang="en-US" b="1" dirty="0" smtClean="0">
                <a:latin typeface="Times New Roman"/>
                <a:ea typeface="Calibri"/>
                <a:cs typeface="Calibri"/>
              </a:rPr>
              <a:t/>
            </a:r>
            <a:br>
              <a:rPr lang="en-US" b="1" dirty="0" smtClean="0">
                <a:latin typeface="Times New Roman"/>
                <a:ea typeface="Calibri"/>
                <a:cs typeface="Calibri"/>
              </a:rPr>
            </a:br>
            <a:r>
              <a:rPr lang="en-US" b="1" dirty="0">
                <a:latin typeface="Times New Roman"/>
                <a:ea typeface="Calibri"/>
                <a:cs typeface="Calibri"/>
              </a:rPr>
              <a:t/>
            </a:r>
            <a:br>
              <a:rPr lang="en-US" b="1" dirty="0">
                <a:latin typeface="Times New Roman"/>
                <a:ea typeface="Calibri"/>
                <a:cs typeface="Calibri"/>
              </a:rPr>
            </a:br>
            <a:r>
              <a:rPr lang="en-US" b="1" dirty="0" smtClean="0">
                <a:latin typeface="Times New Roman"/>
                <a:ea typeface="Calibri"/>
                <a:cs typeface="Calibri"/>
              </a:rPr>
              <a:t/>
            </a:r>
            <a:br>
              <a:rPr lang="en-US" b="1" dirty="0" smtClean="0">
                <a:latin typeface="Times New Roman"/>
                <a:ea typeface="Calibri"/>
                <a:cs typeface="Calibri"/>
              </a:rPr>
            </a:br>
            <a:r>
              <a:rPr lang="en-US" b="1" dirty="0">
                <a:latin typeface="Times New Roman"/>
                <a:ea typeface="Calibri"/>
                <a:cs typeface="Calibri"/>
              </a:rPr>
              <a:t/>
            </a:r>
            <a:br>
              <a:rPr lang="en-US" b="1" dirty="0">
                <a:latin typeface="Times New Roman"/>
                <a:ea typeface="Calibri"/>
                <a:cs typeface="Calibri"/>
              </a:rPr>
            </a:br>
            <a:r>
              <a:rPr lang="en-US" b="1" dirty="0" smtClean="0">
                <a:latin typeface="Times New Roman"/>
                <a:ea typeface="Calibri"/>
                <a:cs typeface="Calibri"/>
              </a:rPr>
              <a:t/>
            </a:r>
            <a:br>
              <a:rPr lang="en-US" b="1" dirty="0" smtClean="0">
                <a:latin typeface="Times New Roman"/>
                <a:ea typeface="Calibri"/>
                <a:cs typeface="Calibri"/>
              </a:rPr>
            </a:br>
            <a:r>
              <a:rPr lang="en-US" b="1" dirty="0" smtClean="0">
                <a:effectLst/>
                <a:latin typeface="Times New Roman"/>
                <a:ea typeface="Calibri"/>
                <a:cs typeface="Calibri"/>
              </a:rPr>
              <a:t>Antecedents of Tourist Satisfaction. The Role of Trust in a Tourist Destination</a:t>
            </a:r>
            <a:endParaRPr lang="es-CL" dirty="0"/>
          </a:p>
        </p:txBody>
      </p:sp>
      <p:sp>
        <p:nvSpPr>
          <p:cNvPr id="3" name="2 Subtítulo"/>
          <p:cNvSpPr>
            <a:spLocks noGrp="1"/>
          </p:cNvSpPr>
          <p:nvPr>
            <p:ph type="subTitle" idx="1"/>
          </p:nvPr>
        </p:nvSpPr>
        <p:spPr>
          <a:xfrm>
            <a:off x="2438400" y="4443286"/>
            <a:ext cx="9144000" cy="1655762"/>
          </a:xfrm>
        </p:spPr>
        <p:txBody>
          <a:bodyPr>
            <a:normAutofit fontScale="92500" lnSpcReduction="20000"/>
          </a:bodyPr>
          <a:lstStyle/>
          <a:p>
            <a:pPr>
              <a:lnSpc>
                <a:spcPct val="115000"/>
              </a:lnSpc>
            </a:pPr>
            <a:r>
              <a:rPr lang="es-CL" i="1" dirty="0" smtClean="0">
                <a:effectLst/>
                <a:latin typeface="Times New Roman"/>
                <a:ea typeface="Calibri"/>
                <a:cs typeface="Calibri"/>
              </a:rPr>
              <a:t>Enrique Marinao </a:t>
            </a:r>
            <a:endParaRPr lang="es-CL" sz="2800" dirty="0">
              <a:ea typeface="Calibri"/>
              <a:cs typeface="Calibri"/>
            </a:endParaRPr>
          </a:p>
          <a:p>
            <a:pPr>
              <a:lnSpc>
                <a:spcPct val="115000"/>
              </a:lnSpc>
            </a:pPr>
            <a:r>
              <a:rPr lang="es-CL" i="1" dirty="0" smtClean="0">
                <a:effectLst/>
                <a:latin typeface="Times New Roman"/>
                <a:ea typeface="Calibri"/>
                <a:cs typeface="Calibri"/>
              </a:rPr>
              <a:t>Departamento de Administración. Facultad de Administración y Economía</a:t>
            </a:r>
            <a:endParaRPr lang="es-CL" sz="2800" dirty="0">
              <a:ea typeface="Calibri"/>
              <a:cs typeface="Calibri"/>
            </a:endParaRPr>
          </a:p>
          <a:p>
            <a:pPr>
              <a:lnSpc>
                <a:spcPct val="115000"/>
              </a:lnSpc>
            </a:pPr>
            <a:r>
              <a:rPr lang="es-CL" i="1" dirty="0" smtClean="0">
                <a:effectLst/>
                <a:latin typeface="Times New Roman"/>
                <a:ea typeface="Calibri"/>
                <a:cs typeface="Calibri"/>
              </a:rPr>
              <a:t>Universidad de Santiago de Chile. Chile</a:t>
            </a:r>
            <a:endParaRPr lang="es-CL" sz="2800" dirty="0">
              <a:ea typeface="Calibri"/>
              <a:cs typeface="Calibri"/>
            </a:endParaRPr>
          </a:p>
          <a:p>
            <a:pPr>
              <a:lnSpc>
                <a:spcPct val="115000"/>
              </a:lnSpc>
            </a:pPr>
            <a:r>
              <a:rPr lang="es-CL" i="1" dirty="0" smtClean="0">
                <a:effectLst/>
                <a:latin typeface="Times New Roman"/>
                <a:ea typeface="Calibri"/>
                <a:cs typeface="Calibri"/>
              </a:rPr>
              <a:t>Email: </a:t>
            </a:r>
            <a:r>
              <a:rPr lang="es-CL" i="1" u="sng" dirty="0" smtClean="0">
                <a:solidFill>
                  <a:srgbClr val="0563C1"/>
                </a:solidFill>
                <a:effectLst/>
                <a:latin typeface="Times New Roman"/>
                <a:ea typeface="Calibri"/>
                <a:cs typeface="Calibri"/>
                <a:hlinkClick r:id="rId5"/>
              </a:rPr>
              <a:t>enrique.marinao@usach.cl</a:t>
            </a:r>
            <a:endParaRPr lang="es-CL" sz="2800" dirty="0">
              <a:ea typeface="Calibri"/>
              <a:cs typeface="Calibri"/>
            </a:endParaRPr>
          </a:p>
          <a:p>
            <a:endParaRPr lang="es-CL" dirty="0"/>
          </a:p>
        </p:txBody>
      </p:sp>
      <p:pic>
        <p:nvPicPr>
          <p:cNvPr id="5" name="Imagen 4"/>
          <p:cNvPicPr>
            <a:picLocks noChangeAspect="1"/>
          </p:cNvPicPr>
          <p:nvPr/>
        </p:nvPicPr>
        <p:blipFill>
          <a:blip r:embed="rId6"/>
          <a:stretch>
            <a:fillRect/>
          </a:stretch>
        </p:blipFill>
        <p:spPr>
          <a:xfrm>
            <a:off x="1367907" y="152120"/>
            <a:ext cx="9613501" cy="1303334"/>
          </a:xfrm>
          <a:prstGeom prst="rect">
            <a:avLst/>
          </a:prstGeom>
        </p:spPr>
      </p:pic>
      <p:sp>
        <p:nvSpPr>
          <p:cNvPr id="4" name="Marcador de pie de página 3"/>
          <p:cNvSpPr>
            <a:spLocks noGrp="1"/>
          </p:cNvSpPr>
          <p:nvPr>
            <p:ph type="ftr" sz="quarter" idx="11"/>
          </p:nvPr>
        </p:nvSpPr>
        <p:spPr>
          <a:xfrm>
            <a:off x="6807200" y="6245225"/>
            <a:ext cx="3860800" cy="476250"/>
          </a:xfrm>
        </p:spPr>
        <p:txBody>
          <a:bodyPr/>
          <a:lstStyle/>
          <a:p>
            <a:r>
              <a:rPr lang="es-CL" b="1" dirty="0" smtClean="0">
                <a:solidFill>
                  <a:schemeClr val="accent2"/>
                </a:solidFill>
              </a:rPr>
              <a:t>www.usach.cl</a:t>
            </a:r>
            <a:endParaRPr lang="es-CL" b="1" dirty="0">
              <a:solidFill>
                <a:schemeClr val="accent2"/>
              </a:solidFill>
            </a:endParaRPr>
          </a:p>
        </p:txBody>
      </p:sp>
      <p:sp>
        <p:nvSpPr>
          <p:cNvPr id="6" name="Marcador de número de diapositiva 5"/>
          <p:cNvSpPr>
            <a:spLocks noGrp="1"/>
          </p:cNvSpPr>
          <p:nvPr>
            <p:ph type="sldNum" sz="quarter" idx="12"/>
          </p:nvPr>
        </p:nvSpPr>
        <p:spPr/>
        <p:txBody>
          <a:bodyPr/>
          <a:lstStyle/>
          <a:p>
            <a:fld id="{26AA08BD-AE99-4B88-8664-028B4965A60B}" type="slidenum">
              <a:rPr lang="es-CL" smtClean="0"/>
              <a:t>1</a:t>
            </a:fld>
            <a:endParaRPr lang="es-CL"/>
          </a:p>
        </p:txBody>
      </p:sp>
    </p:spTree>
    <p:extLst>
      <p:ext uri="{BB962C8B-B14F-4D97-AF65-F5344CB8AC3E}">
        <p14:creationId xmlns:p14="http://schemas.microsoft.com/office/powerpoint/2010/main" val="1435052342"/>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944465" y="1119856"/>
            <a:ext cx="9229247" cy="4524315"/>
          </a:xfrm>
          <a:prstGeom prst="rect">
            <a:avLst/>
          </a:prstGeom>
        </p:spPr>
        <p:txBody>
          <a:bodyPr wrap="square">
            <a:spAutoFit/>
          </a:bodyPr>
          <a:lstStyle/>
          <a:p>
            <a:pPr algn="just">
              <a:lnSpc>
                <a:spcPct val="150000"/>
              </a:lnSpc>
              <a:spcAft>
                <a:spcPts val="0"/>
              </a:spcAft>
            </a:pPr>
            <a:r>
              <a:rPr lang="en-US" sz="3200" dirty="0" smtClean="0">
                <a:effectLst/>
                <a:latin typeface="Cambria" panose="02040503050406030204" pitchFamily="18" charset="0"/>
                <a:ea typeface="MS Mincho"/>
                <a:cs typeface="Times New Roman" panose="02020603050405020304" pitchFamily="18" charset="0"/>
              </a:rPr>
              <a:t>For the tourist looking for natural landscapes, mountains, skiing, surfboarding </a:t>
            </a:r>
            <a:r>
              <a:rPr lang="en-US" sz="3200" dirty="0" err="1" smtClean="0">
                <a:effectLst/>
                <a:latin typeface="Cambria" panose="02040503050406030204" pitchFamily="18" charset="0"/>
                <a:ea typeface="MS Mincho"/>
                <a:cs typeface="Times New Roman" panose="02020603050405020304" pitchFamily="18" charset="0"/>
              </a:rPr>
              <a:t>etc</a:t>
            </a:r>
            <a:r>
              <a:rPr lang="en-US" sz="3200" dirty="0" smtClean="0">
                <a:effectLst/>
                <a:latin typeface="Cambria" panose="02040503050406030204" pitchFamily="18" charset="0"/>
                <a:ea typeface="MS Mincho"/>
                <a:cs typeface="Times New Roman" panose="02020603050405020304" pitchFamily="18" charset="0"/>
              </a:rPr>
              <a:t>, the satisfaction with Santiago, </a:t>
            </a:r>
            <a:r>
              <a:rPr lang="en-US" sz="3200" dirty="0" err="1" smtClean="0">
                <a:effectLst/>
                <a:latin typeface="Cambria" panose="02040503050406030204" pitchFamily="18" charset="0"/>
                <a:ea typeface="MS Mincho"/>
                <a:cs typeface="Times New Roman" panose="02020603050405020304" pitchFamily="18" charset="0"/>
              </a:rPr>
              <a:t>boardered</a:t>
            </a:r>
            <a:r>
              <a:rPr lang="en-US" sz="3200" dirty="0" smtClean="0">
                <a:effectLst/>
                <a:latin typeface="Cambria" panose="02040503050406030204" pitchFamily="18" charset="0"/>
                <a:ea typeface="MS Mincho"/>
                <a:cs typeface="Times New Roman" panose="02020603050405020304" pitchFamily="18" charset="0"/>
              </a:rPr>
              <a:t> by The Andes mountain range can be self-evident, true to the old saying that “you can’t beat nature” even if - as yet – it still remains an untapped potential.</a:t>
            </a:r>
            <a:endParaRPr lang="es-CL" sz="3200" dirty="0">
              <a:effectLst/>
              <a:latin typeface="Cambria" panose="02040503050406030204" pitchFamily="18" charset="0"/>
              <a:ea typeface="MS Mincho"/>
              <a:cs typeface="Times New Roman" panose="02020603050405020304" pitchFamily="18" charset="0"/>
            </a:endParaRPr>
          </a:p>
        </p:txBody>
      </p:sp>
      <p:sp>
        <p:nvSpPr>
          <p:cNvPr id="3" name="2 CuadroTexto"/>
          <p:cNvSpPr txBox="1"/>
          <p:nvPr/>
        </p:nvSpPr>
        <p:spPr>
          <a:xfrm>
            <a:off x="2907792" y="457418"/>
            <a:ext cx="6016752" cy="584775"/>
          </a:xfrm>
          <a:prstGeom prst="rect">
            <a:avLst/>
          </a:prstGeom>
          <a:noFill/>
        </p:spPr>
        <p:txBody>
          <a:bodyPr wrap="square" rtlCol="0">
            <a:spAutoFit/>
          </a:bodyPr>
          <a:lstStyle/>
          <a:p>
            <a:r>
              <a:rPr lang="es-CL" sz="3200" b="1" dirty="0" smtClean="0"/>
              <a:t>THEORETICAL FOUNDATION</a:t>
            </a:r>
            <a:endParaRPr lang="es-CL" sz="3200" b="1" dirty="0"/>
          </a:p>
        </p:txBody>
      </p:sp>
      <p:sp>
        <p:nvSpPr>
          <p:cNvPr id="4" name="Marcador de pie de página 3"/>
          <p:cNvSpPr>
            <a:spLocks noGrp="1"/>
          </p:cNvSpPr>
          <p:nvPr>
            <p:ph type="ftr" sz="quarter" idx="11"/>
          </p:nvPr>
        </p:nvSpPr>
        <p:spPr>
          <a:xfrm>
            <a:off x="6580809" y="6245225"/>
            <a:ext cx="3860800" cy="476250"/>
          </a:xfrm>
        </p:spPr>
        <p:txBody>
          <a:bodyPr/>
          <a:lstStyle/>
          <a:p>
            <a:r>
              <a:rPr lang="es-CL" b="1" dirty="0" smtClean="0">
                <a:solidFill>
                  <a:schemeClr val="accent2"/>
                </a:solidFill>
              </a:rPr>
              <a:t>www.usach.cl</a:t>
            </a:r>
            <a:endParaRPr lang="es-CL" b="1" dirty="0">
              <a:solidFill>
                <a:schemeClr val="accent2"/>
              </a:solidFill>
            </a:endParaRPr>
          </a:p>
        </p:txBody>
      </p:sp>
      <p:sp>
        <p:nvSpPr>
          <p:cNvPr id="5" name="Marcador de número de diapositiva 4"/>
          <p:cNvSpPr>
            <a:spLocks noGrp="1"/>
          </p:cNvSpPr>
          <p:nvPr>
            <p:ph type="sldNum" sz="quarter" idx="12"/>
          </p:nvPr>
        </p:nvSpPr>
        <p:spPr/>
        <p:txBody>
          <a:bodyPr/>
          <a:lstStyle/>
          <a:p>
            <a:fld id="{26AA08BD-AE99-4B88-8664-028B4965A60B}" type="slidenum">
              <a:rPr lang="es-CL" smtClean="0"/>
              <a:t>10</a:t>
            </a:fld>
            <a:endParaRPr lang="es-CL"/>
          </a:p>
        </p:txBody>
      </p:sp>
    </p:spTree>
    <p:extLst>
      <p:ext uri="{BB962C8B-B14F-4D97-AF65-F5344CB8AC3E}">
        <p14:creationId xmlns:p14="http://schemas.microsoft.com/office/powerpoint/2010/main" val="4065761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614755" y="914969"/>
            <a:ext cx="9491902" cy="4524315"/>
          </a:xfrm>
          <a:prstGeom prst="rect">
            <a:avLst/>
          </a:prstGeom>
        </p:spPr>
        <p:txBody>
          <a:bodyPr wrap="square">
            <a:spAutoFit/>
          </a:bodyPr>
          <a:lstStyle/>
          <a:p>
            <a:pPr algn="just">
              <a:lnSpc>
                <a:spcPct val="150000"/>
              </a:lnSpc>
              <a:spcAft>
                <a:spcPts val="0"/>
              </a:spcAft>
            </a:pPr>
            <a:r>
              <a:rPr lang="en-US" sz="3200" dirty="0" smtClean="0">
                <a:effectLst/>
                <a:latin typeface="Cambria" panose="02040503050406030204" pitchFamily="18" charset="0"/>
                <a:ea typeface="MS Mincho"/>
                <a:cs typeface="Times New Roman" panose="02020603050405020304" pitchFamily="18" charset="0"/>
              </a:rPr>
              <a:t>To introduce the hypothesis then, this slide demonstrates schematically how Trust is an antecedent of Satisfaction, and how this is impacted by 3 other factors which I term Functional, Hedonic, and Symbolic benefits. These all in turn contribute to this sense of Trust.</a:t>
            </a:r>
            <a:endParaRPr lang="es-CL" sz="3200" dirty="0">
              <a:effectLst/>
              <a:latin typeface="Cambria" panose="02040503050406030204" pitchFamily="18" charset="0"/>
              <a:ea typeface="MS Mincho"/>
              <a:cs typeface="Times New Roman" panose="02020603050405020304" pitchFamily="18" charset="0"/>
            </a:endParaRPr>
          </a:p>
        </p:txBody>
      </p:sp>
      <p:sp>
        <p:nvSpPr>
          <p:cNvPr id="3" name="2 CuadroTexto"/>
          <p:cNvSpPr txBox="1"/>
          <p:nvPr/>
        </p:nvSpPr>
        <p:spPr>
          <a:xfrm>
            <a:off x="2651760" y="311114"/>
            <a:ext cx="6016752" cy="584775"/>
          </a:xfrm>
          <a:prstGeom prst="rect">
            <a:avLst/>
          </a:prstGeom>
          <a:noFill/>
        </p:spPr>
        <p:txBody>
          <a:bodyPr wrap="square" rtlCol="0">
            <a:spAutoFit/>
          </a:bodyPr>
          <a:lstStyle/>
          <a:p>
            <a:r>
              <a:rPr lang="es-CL" sz="3200" b="1" dirty="0" smtClean="0"/>
              <a:t>RESEARCH METHODOLOGY</a:t>
            </a:r>
            <a:endParaRPr lang="es-CL" sz="3200" b="1" dirty="0"/>
          </a:p>
        </p:txBody>
      </p:sp>
      <p:sp>
        <p:nvSpPr>
          <p:cNvPr id="4" name="Marcador de pie de página 3"/>
          <p:cNvSpPr>
            <a:spLocks noGrp="1"/>
          </p:cNvSpPr>
          <p:nvPr>
            <p:ph type="ftr" sz="quarter" idx="11"/>
          </p:nvPr>
        </p:nvSpPr>
        <p:spPr>
          <a:xfrm>
            <a:off x="6590748" y="6245225"/>
            <a:ext cx="3860800" cy="476250"/>
          </a:xfrm>
        </p:spPr>
        <p:txBody>
          <a:bodyPr/>
          <a:lstStyle/>
          <a:p>
            <a:r>
              <a:rPr lang="es-CL" b="1" dirty="0" smtClean="0">
                <a:solidFill>
                  <a:schemeClr val="accent2"/>
                </a:solidFill>
              </a:rPr>
              <a:t>www.usach.cl</a:t>
            </a:r>
            <a:endParaRPr lang="es-CL" b="1" dirty="0">
              <a:solidFill>
                <a:schemeClr val="accent2"/>
              </a:solidFill>
            </a:endParaRPr>
          </a:p>
        </p:txBody>
      </p:sp>
      <p:sp>
        <p:nvSpPr>
          <p:cNvPr id="5" name="Marcador de número de diapositiva 4"/>
          <p:cNvSpPr>
            <a:spLocks noGrp="1"/>
          </p:cNvSpPr>
          <p:nvPr>
            <p:ph type="sldNum" sz="quarter" idx="12"/>
          </p:nvPr>
        </p:nvSpPr>
        <p:spPr/>
        <p:txBody>
          <a:bodyPr/>
          <a:lstStyle/>
          <a:p>
            <a:fld id="{26AA08BD-AE99-4B88-8664-028B4965A60B}" type="slidenum">
              <a:rPr lang="es-CL" smtClean="0"/>
              <a:t>11</a:t>
            </a:fld>
            <a:endParaRPr lang="es-CL"/>
          </a:p>
        </p:txBody>
      </p:sp>
    </p:spTree>
    <p:extLst>
      <p:ext uri="{BB962C8B-B14F-4D97-AF65-F5344CB8AC3E}">
        <p14:creationId xmlns:p14="http://schemas.microsoft.com/office/powerpoint/2010/main" val="3613641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2503231" y="162101"/>
            <a:ext cx="6016752" cy="584775"/>
          </a:xfrm>
          <a:prstGeom prst="rect">
            <a:avLst/>
          </a:prstGeom>
          <a:noFill/>
        </p:spPr>
        <p:txBody>
          <a:bodyPr wrap="square" rtlCol="0">
            <a:spAutoFit/>
          </a:bodyPr>
          <a:lstStyle/>
          <a:p>
            <a:r>
              <a:rPr lang="es-CL" sz="3200" b="1" dirty="0" smtClean="0"/>
              <a:t>THEORETICAL FOUNDATION</a:t>
            </a:r>
            <a:endParaRPr lang="es-CL" sz="3200" b="1" dirty="0"/>
          </a:p>
        </p:txBody>
      </p:sp>
      <p:sp>
        <p:nvSpPr>
          <p:cNvPr id="2" name="CuadroTexto 1"/>
          <p:cNvSpPr txBox="1"/>
          <p:nvPr/>
        </p:nvSpPr>
        <p:spPr>
          <a:xfrm>
            <a:off x="2503231" y="843042"/>
            <a:ext cx="2497394" cy="369332"/>
          </a:xfrm>
          <a:prstGeom prst="rect">
            <a:avLst/>
          </a:prstGeom>
          <a:noFill/>
        </p:spPr>
        <p:txBody>
          <a:bodyPr wrap="square" rtlCol="0">
            <a:spAutoFit/>
          </a:bodyPr>
          <a:lstStyle/>
          <a:p>
            <a:r>
              <a:rPr lang="es-CL" b="1" dirty="0" smtClean="0"/>
              <a:t>Figure 1</a:t>
            </a:r>
            <a:r>
              <a:rPr lang="es-CL" dirty="0" smtClean="0"/>
              <a:t>. Hypothesis</a:t>
            </a:r>
            <a:endParaRPr lang="en-US" dirty="0"/>
          </a:p>
        </p:txBody>
      </p:sp>
      <p:sp>
        <p:nvSpPr>
          <p:cNvPr id="6" name="Rectángulo 5"/>
          <p:cNvSpPr/>
          <p:nvPr/>
        </p:nvSpPr>
        <p:spPr>
          <a:xfrm>
            <a:off x="2503231" y="1328442"/>
            <a:ext cx="9464040" cy="43169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uadroTexto 6"/>
          <p:cNvSpPr txBox="1"/>
          <p:nvPr/>
        </p:nvSpPr>
        <p:spPr>
          <a:xfrm>
            <a:off x="5712629" y="4411444"/>
            <a:ext cx="1042501" cy="369332"/>
          </a:xfrm>
          <a:prstGeom prst="rect">
            <a:avLst/>
          </a:prstGeom>
          <a:noFill/>
        </p:spPr>
        <p:txBody>
          <a:bodyPr wrap="square" rtlCol="0">
            <a:spAutoFit/>
          </a:bodyPr>
          <a:lstStyle/>
          <a:p>
            <a:r>
              <a:rPr lang="es-CL" dirty="0" smtClean="0"/>
              <a:t>H4</a:t>
            </a:r>
            <a:endParaRPr lang="en-US" dirty="0"/>
          </a:p>
        </p:txBody>
      </p:sp>
      <p:sp>
        <p:nvSpPr>
          <p:cNvPr id="8" name="Elipse 7"/>
          <p:cNvSpPr/>
          <p:nvPr/>
        </p:nvSpPr>
        <p:spPr>
          <a:xfrm>
            <a:off x="2668905" y="1415087"/>
            <a:ext cx="2331720" cy="106299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solidFill>
                  <a:schemeClr val="tx1"/>
                </a:solidFill>
              </a:rPr>
              <a:t>Functional Benefit</a:t>
            </a:r>
            <a:endParaRPr lang="en-US" dirty="0">
              <a:solidFill>
                <a:schemeClr val="tx1"/>
              </a:solidFill>
            </a:endParaRPr>
          </a:p>
        </p:txBody>
      </p:sp>
      <p:sp>
        <p:nvSpPr>
          <p:cNvPr id="9" name="Elipse 8"/>
          <p:cNvSpPr/>
          <p:nvPr/>
        </p:nvSpPr>
        <p:spPr>
          <a:xfrm>
            <a:off x="2730776" y="2933054"/>
            <a:ext cx="2331720" cy="106299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solidFill>
                  <a:schemeClr val="tx1"/>
                </a:solidFill>
              </a:rPr>
              <a:t>Hedonic Benefit</a:t>
            </a:r>
            <a:endParaRPr lang="en-US" dirty="0">
              <a:solidFill>
                <a:schemeClr val="tx1"/>
              </a:solidFill>
            </a:endParaRPr>
          </a:p>
        </p:txBody>
      </p:sp>
      <p:sp>
        <p:nvSpPr>
          <p:cNvPr id="10" name="Elipse 9"/>
          <p:cNvSpPr/>
          <p:nvPr/>
        </p:nvSpPr>
        <p:spPr>
          <a:xfrm>
            <a:off x="2730776" y="4451021"/>
            <a:ext cx="2331720" cy="106299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solidFill>
                  <a:schemeClr val="tx1"/>
                </a:solidFill>
              </a:rPr>
              <a:t>Symbolic Benefit</a:t>
            </a:r>
            <a:endParaRPr lang="en-US" dirty="0">
              <a:solidFill>
                <a:schemeClr val="tx1"/>
              </a:solidFill>
            </a:endParaRPr>
          </a:p>
        </p:txBody>
      </p:sp>
      <p:sp>
        <p:nvSpPr>
          <p:cNvPr id="11" name="Elipse 10"/>
          <p:cNvSpPr/>
          <p:nvPr/>
        </p:nvSpPr>
        <p:spPr>
          <a:xfrm>
            <a:off x="9376559" y="2933054"/>
            <a:ext cx="2331720" cy="106299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solidFill>
                  <a:schemeClr val="tx1"/>
                </a:solidFill>
              </a:rPr>
              <a:t>Satisfaction</a:t>
            </a:r>
            <a:endParaRPr lang="en-US" dirty="0">
              <a:solidFill>
                <a:schemeClr val="tx1"/>
              </a:solidFill>
            </a:endParaRPr>
          </a:p>
        </p:txBody>
      </p:sp>
      <p:sp>
        <p:nvSpPr>
          <p:cNvPr id="12" name="Elipse 11"/>
          <p:cNvSpPr/>
          <p:nvPr/>
        </p:nvSpPr>
        <p:spPr>
          <a:xfrm>
            <a:off x="6240780" y="2933054"/>
            <a:ext cx="2331720" cy="1062990"/>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solidFill>
                  <a:schemeClr val="tx1"/>
                </a:solidFill>
              </a:rPr>
              <a:t>Trust</a:t>
            </a:r>
            <a:endParaRPr lang="en-US" dirty="0">
              <a:solidFill>
                <a:schemeClr val="tx1"/>
              </a:solidFill>
            </a:endParaRPr>
          </a:p>
        </p:txBody>
      </p:sp>
      <p:cxnSp>
        <p:nvCxnSpPr>
          <p:cNvPr id="13" name="Conector recto de flecha 12"/>
          <p:cNvCxnSpPr>
            <a:stCxn id="10" idx="6"/>
            <a:endCxn id="12" idx="3"/>
          </p:cNvCxnSpPr>
          <p:nvPr/>
        </p:nvCxnSpPr>
        <p:spPr>
          <a:xfrm flipV="1">
            <a:off x="5062496" y="3840373"/>
            <a:ext cx="1519756" cy="114214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p:cNvCxnSpPr>
            <a:stCxn id="9" idx="6"/>
            <a:endCxn id="12" idx="2"/>
          </p:cNvCxnSpPr>
          <p:nvPr/>
        </p:nvCxnSpPr>
        <p:spPr>
          <a:xfrm>
            <a:off x="5062496" y="3464549"/>
            <a:ext cx="117828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p:cNvCxnSpPr>
            <a:stCxn id="8" idx="6"/>
            <a:endCxn id="12" idx="1"/>
          </p:cNvCxnSpPr>
          <p:nvPr/>
        </p:nvCxnSpPr>
        <p:spPr>
          <a:xfrm>
            <a:off x="5000625" y="1946582"/>
            <a:ext cx="1581627" cy="114214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p:cNvCxnSpPr>
            <a:stCxn id="12" idx="6"/>
            <a:endCxn id="11" idx="2"/>
          </p:cNvCxnSpPr>
          <p:nvPr/>
        </p:nvCxnSpPr>
        <p:spPr>
          <a:xfrm>
            <a:off x="8572500" y="3464549"/>
            <a:ext cx="80405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CuadroTexto 16"/>
          <p:cNvSpPr txBox="1"/>
          <p:nvPr/>
        </p:nvSpPr>
        <p:spPr>
          <a:xfrm>
            <a:off x="5286242" y="3117594"/>
            <a:ext cx="954538" cy="369332"/>
          </a:xfrm>
          <a:prstGeom prst="rect">
            <a:avLst/>
          </a:prstGeom>
          <a:noFill/>
        </p:spPr>
        <p:txBody>
          <a:bodyPr wrap="square" rtlCol="0">
            <a:spAutoFit/>
          </a:bodyPr>
          <a:lstStyle/>
          <a:p>
            <a:r>
              <a:rPr lang="es-CL" dirty="0" smtClean="0"/>
              <a:t>H3</a:t>
            </a:r>
            <a:endParaRPr lang="en-US" dirty="0"/>
          </a:p>
        </p:txBody>
      </p:sp>
      <p:sp>
        <p:nvSpPr>
          <p:cNvPr id="18" name="CuadroTexto 17"/>
          <p:cNvSpPr txBox="1"/>
          <p:nvPr/>
        </p:nvSpPr>
        <p:spPr>
          <a:xfrm>
            <a:off x="5618167" y="2130250"/>
            <a:ext cx="1056953" cy="369332"/>
          </a:xfrm>
          <a:prstGeom prst="rect">
            <a:avLst/>
          </a:prstGeom>
          <a:noFill/>
        </p:spPr>
        <p:txBody>
          <a:bodyPr wrap="square" rtlCol="0">
            <a:spAutoFit/>
          </a:bodyPr>
          <a:lstStyle/>
          <a:p>
            <a:r>
              <a:rPr lang="es-CL" dirty="0" smtClean="0"/>
              <a:t>H2 </a:t>
            </a:r>
            <a:endParaRPr lang="en-US" dirty="0"/>
          </a:p>
        </p:txBody>
      </p:sp>
      <p:sp>
        <p:nvSpPr>
          <p:cNvPr id="20" name="CuadroTexto 19"/>
          <p:cNvSpPr txBox="1"/>
          <p:nvPr/>
        </p:nvSpPr>
        <p:spPr>
          <a:xfrm>
            <a:off x="8593869" y="3092016"/>
            <a:ext cx="1122625" cy="369332"/>
          </a:xfrm>
          <a:prstGeom prst="rect">
            <a:avLst/>
          </a:prstGeom>
          <a:noFill/>
        </p:spPr>
        <p:txBody>
          <a:bodyPr wrap="square" rtlCol="0">
            <a:spAutoFit/>
          </a:bodyPr>
          <a:lstStyle/>
          <a:p>
            <a:r>
              <a:rPr lang="es-CL" dirty="0" smtClean="0"/>
              <a:t>H1</a:t>
            </a:r>
            <a:endParaRPr lang="en-US" dirty="0"/>
          </a:p>
        </p:txBody>
      </p:sp>
      <p:sp>
        <p:nvSpPr>
          <p:cNvPr id="4" name="Marcador de pie de página 3"/>
          <p:cNvSpPr>
            <a:spLocks noGrp="1"/>
          </p:cNvSpPr>
          <p:nvPr>
            <p:ph type="ftr" sz="quarter" idx="11"/>
          </p:nvPr>
        </p:nvSpPr>
        <p:spPr>
          <a:xfrm>
            <a:off x="6755130" y="6259590"/>
            <a:ext cx="3860800" cy="476250"/>
          </a:xfrm>
        </p:spPr>
        <p:txBody>
          <a:bodyPr/>
          <a:lstStyle/>
          <a:p>
            <a:r>
              <a:rPr lang="es-CL" b="1" dirty="0" smtClean="0">
                <a:solidFill>
                  <a:schemeClr val="accent2"/>
                </a:solidFill>
              </a:rPr>
              <a:t>www.usach.cl</a:t>
            </a:r>
            <a:endParaRPr lang="es-CL" b="1" dirty="0">
              <a:solidFill>
                <a:schemeClr val="accent2"/>
              </a:solidFill>
            </a:endParaRPr>
          </a:p>
        </p:txBody>
      </p:sp>
      <p:sp>
        <p:nvSpPr>
          <p:cNvPr id="5" name="Marcador de número de diapositiva 4"/>
          <p:cNvSpPr>
            <a:spLocks noGrp="1"/>
          </p:cNvSpPr>
          <p:nvPr>
            <p:ph type="sldNum" sz="quarter" idx="12"/>
          </p:nvPr>
        </p:nvSpPr>
        <p:spPr/>
        <p:txBody>
          <a:bodyPr/>
          <a:lstStyle/>
          <a:p>
            <a:fld id="{26AA08BD-AE99-4B88-8664-028B4965A60B}" type="slidenum">
              <a:rPr lang="es-CL" smtClean="0"/>
              <a:t>12</a:t>
            </a:fld>
            <a:endParaRPr lang="es-CL"/>
          </a:p>
        </p:txBody>
      </p:sp>
    </p:spTree>
    <p:extLst>
      <p:ext uri="{BB962C8B-B14F-4D97-AF65-F5344CB8AC3E}">
        <p14:creationId xmlns:p14="http://schemas.microsoft.com/office/powerpoint/2010/main" val="7716792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767353" y="1533886"/>
            <a:ext cx="9266151" cy="3785652"/>
          </a:xfrm>
          <a:prstGeom prst="rect">
            <a:avLst/>
          </a:prstGeom>
        </p:spPr>
        <p:txBody>
          <a:bodyPr wrap="square">
            <a:spAutoFit/>
          </a:bodyPr>
          <a:lstStyle/>
          <a:p>
            <a:pPr algn="just">
              <a:lnSpc>
                <a:spcPct val="150000"/>
              </a:lnSpc>
              <a:spcAft>
                <a:spcPts val="0"/>
              </a:spcAft>
            </a:pPr>
            <a:r>
              <a:rPr lang="en-US" sz="3200" dirty="0" smtClean="0">
                <a:effectLst/>
                <a:latin typeface="Cambria" panose="02040503050406030204" pitchFamily="18" charset="0"/>
                <a:ea typeface="MS Mincho"/>
                <a:cs typeface="Times New Roman" panose="02020603050405020304" pitchFamily="18" charset="0"/>
              </a:rPr>
              <a:t>Of the construction of these scales it should be noted that although scales exist in other industries, they did not exist in the field of Tourism. Therefore it is necessary to elaborate a little on their construction and the methodology involved.</a:t>
            </a:r>
            <a:endParaRPr lang="es-CL" sz="3200" dirty="0">
              <a:effectLst/>
              <a:latin typeface="Cambria" panose="02040503050406030204" pitchFamily="18" charset="0"/>
              <a:ea typeface="MS Mincho"/>
              <a:cs typeface="Times New Roman" panose="02020603050405020304" pitchFamily="18" charset="0"/>
            </a:endParaRPr>
          </a:p>
        </p:txBody>
      </p:sp>
      <p:sp>
        <p:nvSpPr>
          <p:cNvPr id="3" name="2 CuadroTexto"/>
          <p:cNvSpPr txBox="1"/>
          <p:nvPr/>
        </p:nvSpPr>
        <p:spPr>
          <a:xfrm>
            <a:off x="2730777" y="603501"/>
            <a:ext cx="3670023" cy="584775"/>
          </a:xfrm>
          <a:prstGeom prst="rect">
            <a:avLst/>
          </a:prstGeom>
          <a:noFill/>
        </p:spPr>
        <p:txBody>
          <a:bodyPr wrap="square" rtlCol="0">
            <a:spAutoFit/>
          </a:bodyPr>
          <a:lstStyle/>
          <a:p>
            <a:r>
              <a:rPr lang="es-CL" sz="3200" b="1" dirty="0" smtClean="0"/>
              <a:t>METHODOLOGY</a:t>
            </a:r>
            <a:endParaRPr lang="es-CL" sz="3200" b="1" dirty="0"/>
          </a:p>
        </p:txBody>
      </p:sp>
      <p:sp>
        <p:nvSpPr>
          <p:cNvPr id="4" name="Marcador de pie de página 3"/>
          <p:cNvSpPr>
            <a:spLocks noGrp="1"/>
          </p:cNvSpPr>
          <p:nvPr>
            <p:ph type="ftr" sz="quarter" idx="11"/>
          </p:nvPr>
        </p:nvSpPr>
        <p:spPr>
          <a:xfrm>
            <a:off x="6630504" y="6245225"/>
            <a:ext cx="3860800" cy="476250"/>
          </a:xfrm>
        </p:spPr>
        <p:txBody>
          <a:bodyPr/>
          <a:lstStyle/>
          <a:p>
            <a:r>
              <a:rPr lang="es-CL" b="1" dirty="0" smtClean="0">
                <a:solidFill>
                  <a:schemeClr val="accent2"/>
                </a:solidFill>
              </a:rPr>
              <a:t>www.usach.cl</a:t>
            </a:r>
            <a:endParaRPr lang="es-CL" b="1" dirty="0">
              <a:solidFill>
                <a:schemeClr val="accent2"/>
              </a:solidFill>
            </a:endParaRPr>
          </a:p>
        </p:txBody>
      </p:sp>
      <p:sp>
        <p:nvSpPr>
          <p:cNvPr id="5" name="Marcador de número de diapositiva 4"/>
          <p:cNvSpPr>
            <a:spLocks noGrp="1"/>
          </p:cNvSpPr>
          <p:nvPr>
            <p:ph type="sldNum" sz="quarter" idx="12"/>
          </p:nvPr>
        </p:nvSpPr>
        <p:spPr/>
        <p:txBody>
          <a:bodyPr/>
          <a:lstStyle/>
          <a:p>
            <a:fld id="{26AA08BD-AE99-4B88-8664-028B4965A60B}" type="slidenum">
              <a:rPr lang="es-CL" smtClean="0"/>
              <a:t>13</a:t>
            </a:fld>
            <a:endParaRPr lang="es-CL"/>
          </a:p>
        </p:txBody>
      </p:sp>
    </p:spTree>
    <p:extLst>
      <p:ext uri="{BB962C8B-B14F-4D97-AF65-F5344CB8AC3E}">
        <p14:creationId xmlns:p14="http://schemas.microsoft.com/office/powerpoint/2010/main" val="158489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529584" y="789956"/>
            <a:ext cx="8662416" cy="5262979"/>
          </a:xfrm>
          <a:prstGeom prst="rect">
            <a:avLst/>
          </a:prstGeom>
        </p:spPr>
        <p:txBody>
          <a:bodyPr wrap="square">
            <a:spAutoFit/>
          </a:bodyPr>
          <a:lstStyle/>
          <a:p>
            <a:pPr algn="just">
              <a:lnSpc>
                <a:spcPct val="150000"/>
              </a:lnSpc>
              <a:spcAft>
                <a:spcPts val="0"/>
              </a:spcAft>
            </a:pPr>
            <a:r>
              <a:rPr lang="en-US" sz="3200" dirty="0" smtClean="0">
                <a:effectLst/>
                <a:latin typeface="Cambria" panose="02040503050406030204" pitchFamily="18" charset="0"/>
                <a:ea typeface="MS Mincho"/>
                <a:cs typeface="Times New Roman" panose="02020603050405020304" pitchFamily="18" charset="0"/>
              </a:rPr>
              <a:t>In order to identify scales with a good level of reliability, validity and dimensionality I conducted a two-stage process. Firstly, referencing and adapting specialized literature to the Tourist Industry, and conducting a critical incident analysis consisting of a non-probability sample of 40 people to elicit opinions.</a:t>
            </a:r>
            <a:endParaRPr lang="es-CL" sz="3200" dirty="0">
              <a:effectLst/>
              <a:latin typeface="Cambria" panose="02040503050406030204" pitchFamily="18" charset="0"/>
              <a:ea typeface="MS Mincho"/>
              <a:cs typeface="Times New Roman" panose="02020603050405020304" pitchFamily="18" charset="0"/>
            </a:endParaRPr>
          </a:p>
        </p:txBody>
      </p:sp>
      <p:sp>
        <p:nvSpPr>
          <p:cNvPr id="8" name="7 CuadroTexto"/>
          <p:cNvSpPr txBox="1"/>
          <p:nvPr/>
        </p:nvSpPr>
        <p:spPr>
          <a:xfrm>
            <a:off x="3553737" y="205181"/>
            <a:ext cx="3670023" cy="584775"/>
          </a:xfrm>
          <a:prstGeom prst="rect">
            <a:avLst/>
          </a:prstGeom>
          <a:noFill/>
        </p:spPr>
        <p:txBody>
          <a:bodyPr wrap="square" rtlCol="0">
            <a:spAutoFit/>
          </a:bodyPr>
          <a:lstStyle/>
          <a:p>
            <a:r>
              <a:rPr lang="es-CL" sz="3200" b="1" dirty="0" smtClean="0"/>
              <a:t>METHODOLOGY</a:t>
            </a:r>
            <a:endParaRPr lang="es-CL" sz="3200" b="1" dirty="0"/>
          </a:p>
        </p:txBody>
      </p:sp>
      <p:sp>
        <p:nvSpPr>
          <p:cNvPr id="3" name="Marcador de pie de página 2"/>
          <p:cNvSpPr>
            <a:spLocks noGrp="1"/>
          </p:cNvSpPr>
          <p:nvPr>
            <p:ph type="ftr" sz="quarter" idx="11"/>
          </p:nvPr>
        </p:nvSpPr>
        <p:spPr>
          <a:xfrm>
            <a:off x="6807200" y="6258615"/>
            <a:ext cx="3860800" cy="476250"/>
          </a:xfrm>
        </p:spPr>
        <p:txBody>
          <a:bodyPr/>
          <a:lstStyle/>
          <a:p>
            <a:r>
              <a:rPr lang="es-CL" b="1" dirty="0" smtClean="0">
                <a:solidFill>
                  <a:schemeClr val="accent2"/>
                </a:solidFill>
              </a:rPr>
              <a:t>www.usach.cl</a:t>
            </a:r>
            <a:endParaRPr lang="es-CL" b="1" dirty="0">
              <a:solidFill>
                <a:schemeClr val="accent2"/>
              </a:solidFill>
            </a:endParaRPr>
          </a:p>
        </p:txBody>
      </p:sp>
      <p:sp>
        <p:nvSpPr>
          <p:cNvPr id="4" name="Marcador de número de diapositiva 3"/>
          <p:cNvSpPr>
            <a:spLocks noGrp="1"/>
          </p:cNvSpPr>
          <p:nvPr>
            <p:ph type="sldNum" sz="quarter" idx="12"/>
          </p:nvPr>
        </p:nvSpPr>
        <p:spPr/>
        <p:txBody>
          <a:bodyPr/>
          <a:lstStyle/>
          <a:p>
            <a:fld id="{26AA08BD-AE99-4B88-8664-028B4965A60B}" type="slidenum">
              <a:rPr lang="es-CL" smtClean="0"/>
              <a:t>14</a:t>
            </a:fld>
            <a:endParaRPr lang="es-CL"/>
          </a:p>
        </p:txBody>
      </p:sp>
    </p:spTree>
    <p:extLst>
      <p:ext uri="{BB962C8B-B14F-4D97-AF65-F5344CB8AC3E}">
        <p14:creationId xmlns:p14="http://schemas.microsoft.com/office/powerpoint/2010/main" val="13150488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522941" y="834208"/>
            <a:ext cx="8565427" cy="5262979"/>
          </a:xfrm>
          <a:prstGeom prst="rect">
            <a:avLst/>
          </a:prstGeom>
        </p:spPr>
        <p:txBody>
          <a:bodyPr wrap="square">
            <a:spAutoFit/>
          </a:bodyPr>
          <a:lstStyle/>
          <a:p>
            <a:pPr algn="just">
              <a:lnSpc>
                <a:spcPct val="150000"/>
              </a:lnSpc>
              <a:spcAft>
                <a:spcPts val="0"/>
              </a:spcAft>
            </a:pPr>
            <a:r>
              <a:rPr lang="en-US" sz="2800" dirty="0" smtClean="0">
                <a:effectLst/>
                <a:latin typeface="Cambria" panose="02040503050406030204" pitchFamily="18" charset="0"/>
                <a:ea typeface="MS Mincho"/>
                <a:cs typeface="Times New Roman" panose="02020603050405020304" pitchFamily="18" charset="0"/>
              </a:rPr>
              <a:t>Secondly, a clearing process took place according to academic standards along with interviews with tourists and industry experts to assist in the definition of each scale - which were then used to construct the draft questionnaire. After this, using a random sample of 40 people and applying an exploratory factor analysis to the data using Cronbach’s Alpha, each dimension was confirmed.</a:t>
            </a:r>
            <a:endParaRPr lang="es-CL" sz="2800" dirty="0">
              <a:effectLst/>
              <a:latin typeface="Cambria" panose="02040503050406030204" pitchFamily="18" charset="0"/>
              <a:ea typeface="MS Mincho"/>
              <a:cs typeface="Times New Roman" panose="02020603050405020304" pitchFamily="18" charset="0"/>
            </a:endParaRPr>
          </a:p>
        </p:txBody>
      </p:sp>
      <p:sp>
        <p:nvSpPr>
          <p:cNvPr id="5" name="4 CuadroTexto"/>
          <p:cNvSpPr txBox="1"/>
          <p:nvPr/>
        </p:nvSpPr>
        <p:spPr>
          <a:xfrm>
            <a:off x="3522941" y="311113"/>
            <a:ext cx="3670023" cy="584775"/>
          </a:xfrm>
          <a:prstGeom prst="rect">
            <a:avLst/>
          </a:prstGeom>
          <a:noFill/>
        </p:spPr>
        <p:txBody>
          <a:bodyPr wrap="square" rtlCol="0">
            <a:spAutoFit/>
          </a:bodyPr>
          <a:lstStyle/>
          <a:p>
            <a:r>
              <a:rPr lang="es-CL" sz="3200" b="1" dirty="0" smtClean="0"/>
              <a:t>METHODOLOGY</a:t>
            </a:r>
            <a:endParaRPr lang="es-CL" sz="3200" b="1" dirty="0"/>
          </a:p>
        </p:txBody>
      </p:sp>
      <p:sp>
        <p:nvSpPr>
          <p:cNvPr id="3" name="Marcador de pie de página 2"/>
          <p:cNvSpPr>
            <a:spLocks noGrp="1"/>
          </p:cNvSpPr>
          <p:nvPr>
            <p:ph type="ftr" sz="quarter" idx="11"/>
          </p:nvPr>
        </p:nvSpPr>
        <p:spPr>
          <a:xfrm>
            <a:off x="7097643" y="6245225"/>
            <a:ext cx="3860800" cy="476250"/>
          </a:xfrm>
        </p:spPr>
        <p:txBody>
          <a:bodyPr/>
          <a:lstStyle/>
          <a:p>
            <a:r>
              <a:rPr lang="es-CL" b="1" dirty="0" smtClean="0">
                <a:solidFill>
                  <a:schemeClr val="accent2"/>
                </a:solidFill>
              </a:rPr>
              <a:t>www.usach.cl</a:t>
            </a:r>
            <a:endParaRPr lang="es-CL" b="1" dirty="0">
              <a:solidFill>
                <a:schemeClr val="accent2"/>
              </a:solidFill>
            </a:endParaRPr>
          </a:p>
        </p:txBody>
      </p:sp>
      <p:sp>
        <p:nvSpPr>
          <p:cNvPr id="4" name="Marcador de número de diapositiva 3"/>
          <p:cNvSpPr>
            <a:spLocks noGrp="1"/>
          </p:cNvSpPr>
          <p:nvPr>
            <p:ph type="sldNum" sz="quarter" idx="12"/>
          </p:nvPr>
        </p:nvSpPr>
        <p:spPr/>
        <p:txBody>
          <a:bodyPr/>
          <a:lstStyle/>
          <a:p>
            <a:fld id="{26AA08BD-AE99-4B88-8664-028B4965A60B}" type="slidenum">
              <a:rPr lang="es-CL" smtClean="0"/>
              <a:t>15</a:t>
            </a:fld>
            <a:endParaRPr lang="es-CL"/>
          </a:p>
        </p:txBody>
      </p:sp>
    </p:spTree>
    <p:extLst>
      <p:ext uri="{BB962C8B-B14F-4D97-AF65-F5344CB8AC3E}">
        <p14:creationId xmlns:p14="http://schemas.microsoft.com/office/powerpoint/2010/main" val="417459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022481" y="996884"/>
            <a:ext cx="8084175" cy="5262979"/>
          </a:xfrm>
          <a:prstGeom prst="rect">
            <a:avLst/>
          </a:prstGeom>
        </p:spPr>
        <p:txBody>
          <a:bodyPr wrap="square">
            <a:spAutoFit/>
          </a:bodyPr>
          <a:lstStyle/>
          <a:p>
            <a:pPr algn="just">
              <a:lnSpc>
                <a:spcPct val="150000"/>
              </a:lnSpc>
              <a:spcAft>
                <a:spcPts val="0"/>
              </a:spcAft>
            </a:pPr>
            <a:r>
              <a:rPr lang="en-US" sz="3200" dirty="0" smtClean="0">
                <a:effectLst/>
                <a:latin typeface="Cambria" panose="02040503050406030204" pitchFamily="18" charset="0"/>
                <a:ea typeface="MS Mincho"/>
                <a:cs typeface="Times New Roman" panose="02020603050405020304" pitchFamily="18" charset="0"/>
              </a:rPr>
              <a:t>The final questionnaire was then written as an assertion using a Likert 7-point scale. In total 750 valid questionnaires were obtained and a psychometric analysis of the data conducted.  This made it possible to conclude that in academic terms the proposed model had a good overall level of validity.</a:t>
            </a:r>
            <a:endParaRPr lang="es-CL" sz="3200" dirty="0">
              <a:effectLst/>
              <a:latin typeface="Cambria" panose="02040503050406030204" pitchFamily="18" charset="0"/>
              <a:ea typeface="MS Mincho"/>
              <a:cs typeface="Times New Roman" panose="02020603050405020304" pitchFamily="18" charset="0"/>
            </a:endParaRPr>
          </a:p>
        </p:txBody>
      </p:sp>
      <p:sp>
        <p:nvSpPr>
          <p:cNvPr id="3" name="2 CuadroTexto"/>
          <p:cNvSpPr txBox="1"/>
          <p:nvPr/>
        </p:nvSpPr>
        <p:spPr>
          <a:xfrm>
            <a:off x="4022481" y="311110"/>
            <a:ext cx="3670023" cy="584775"/>
          </a:xfrm>
          <a:prstGeom prst="rect">
            <a:avLst/>
          </a:prstGeom>
          <a:noFill/>
        </p:spPr>
        <p:txBody>
          <a:bodyPr wrap="square" rtlCol="0">
            <a:spAutoFit/>
          </a:bodyPr>
          <a:lstStyle/>
          <a:p>
            <a:r>
              <a:rPr lang="es-CL" sz="3200" b="1" dirty="0" smtClean="0"/>
              <a:t>METHODOLOGY</a:t>
            </a:r>
            <a:endParaRPr lang="es-CL" sz="3200" b="1" dirty="0"/>
          </a:p>
        </p:txBody>
      </p:sp>
      <p:sp>
        <p:nvSpPr>
          <p:cNvPr id="4" name="Marcador de pie de página 3"/>
          <p:cNvSpPr>
            <a:spLocks noGrp="1"/>
          </p:cNvSpPr>
          <p:nvPr>
            <p:ph type="ftr" sz="quarter" idx="11"/>
          </p:nvPr>
        </p:nvSpPr>
        <p:spPr>
          <a:xfrm>
            <a:off x="6807200" y="6245225"/>
            <a:ext cx="3860800" cy="476250"/>
          </a:xfrm>
        </p:spPr>
        <p:txBody>
          <a:bodyPr/>
          <a:lstStyle/>
          <a:p>
            <a:r>
              <a:rPr lang="es-CL" b="1" dirty="0" smtClean="0">
                <a:solidFill>
                  <a:schemeClr val="accent2"/>
                </a:solidFill>
              </a:rPr>
              <a:t>www.usach.cl</a:t>
            </a:r>
            <a:endParaRPr lang="es-CL" b="1" dirty="0">
              <a:solidFill>
                <a:schemeClr val="accent2"/>
              </a:solidFill>
            </a:endParaRPr>
          </a:p>
        </p:txBody>
      </p:sp>
      <p:sp>
        <p:nvSpPr>
          <p:cNvPr id="5" name="Marcador de número de diapositiva 4"/>
          <p:cNvSpPr>
            <a:spLocks noGrp="1"/>
          </p:cNvSpPr>
          <p:nvPr>
            <p:ph type="sldNum" sz="quarter" idx="12"/>
          </p:nvPr>
        </p:nvSpPr>
        <p:spPr/>
        <p:txBody>
          <a:bodyPr/>
          <a:lstStyle/>
          <a:p>
            <a:fld id="{26AA08BD-AE99-4B88-8664-028B4965A60B}" type="slidenum">
              <a:rPr lang="es-CL" smtClean="0"/>
              <a:t>16</a:t>
            </a:fld>
            <a:endParaRPr lang="es-CL"/>
          </a:p>
        </p:txBody>
      </p:sp>
    </p:spTree>
    <p:extLst>
      <p:ext uri="{BB962C8B-B14F-4D97-AF65-F5344CB8AC3E}">
        <p14:creationId xmlns:p14="http://schemas.microsoft.com/office/powerpoint/2010/main" val="17821408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544960" y="489297"/>
            <a:ext cx="8561696" cy="5632311"/>
          </a:xfrm>
          <a:prstGeom prst="rect">
            <a:avLst/>
          </a:prstGeom>
        </p:spPr>
        <p:txBody>
          <a:bodyPr wrap="square">
            <a:spAutoFit/>
          </a:bodyPr>
          <a:lstStyle/>
          <a:p>
            <a:pPr algn="just">
              <a:lnSpc>
                <a:spcPct val="150000"/>
              </a:lnSpc>
              <a:spcAft>
                <a:spcPts val="0"/>
              </a:spcAft>
            </a:pPr>
            <a:r>
              <a:rPr lang="en-US" sz="3000" dirty="0" smtClean="0">
                <a:effectLst/>
                <a:latin typeface="Cambria" panose="02040503050406030204" pitchFamily="18" charset="0"/>
                <a:ea typeface="MS Mincho"/>
                <a:cs typeface="Times New Roman" panose="02020603050405020304" pitchFamily="18" charset="0"/>
              </a:rPr>
              <a:t>Those familiar with p-value functions will be able to see the direct positive effects of each hypothesis, and will instantly note a big difference between the Functional Benefit in comparison to the Hedonic and Symbolic Benefits. This brings me neatly onto a further discussion of these benefits and, hopefully, some useful conclusions and implications that can be drawn from my work.</a:t>
            </a:r>
            <a:endParaRPr lang="es-CL" sz="3000" dirty="0">
              <a:effectLst/>
              <a:latin typeface="Cambria" panose="02040503050406030204" pitchFamily="18" charset="0"/>
              <a:ea typeface="MS Mincho"/>
              <a:cs typeface="Times New Roman" panose="02020603050405020304" pitchFamily="18" charset="0"/>
            </a:endParaRPr>
          </a:p>
        </p:txBody>
      </p:sp>
      <p:sp>
        <p:nvSpPr>
          <p:cNvPr id="3" name="2 CuadroTexto"/>
          <p:cNvSpPr txBox="1"/>
          <p:nvPr/>
        </p:nvSpPr>
        <p:spPr>
          <a:xfrm>
            <a:off x="3544960" y="0"/>
            <a:ext cx="3670023" cy="584775"/>
          </a:xfrm>
          <a:prstGeom prst="rect">
            <a:avLst/>
          </a:prstGeom>
          <a:noFill/>
        </p:spPr>
        <p:txBody>
          <a:bodyPr wrap="square" rtlCol="0">
            <a:spAutoFit/>
          </a:bodyPr>
          <a:lstStyle/>
          <a:p>
            <a:r>
              <a:rPr lang="es-CL" sz="3200" b="1" dirty="0" smtClean="0"/>
              <a:t>METHODOLOGY</a:t>
            </a:r>
            <a:endParaRPr lang="es-CL" sz="3200" b="1" dirty="0"/>
          </a:p>
        </p:txBody>
      </p:sp>
      <p:sp>
        <p:nvSpPr>
          <p:cNvPr id="4" name="Marcador de pie de página 3"/>
          <p:cNvSpPr>
            <a:spLocks noGrp="1"/>
          </p:cNvSpPr>
          <p:nvPr>
            <p:ph type="ftr" sz="quarter" idx="11"/>
          </p:nvPr>
        </p:nvSpPr>
        <p:spPr>
          <a:xfrm>
            <a:off x="7038009" y="6245225"/>
            <a:ext cx="3860800" cy="476250"/>
          </a:xfrm>
        </p:spPr>
        <p:txBody>
          <a:bodyPr/>
          <a:lstStyle/>
          <a:p>
            <a:r>
              <a:rPr lang="es-CL" b="1" dirty="0" smtClean="0">
                <a:solidFill>
                  <a:schemeClr val="accent2"/>
                </a:solidFill>
              </a:rPr>
              <a:t>www.usach.cl</a:t>
            </a:r>
            <a:endParaRPr lang="es-CL" b="1" dirty="0">
              <a:solidFill>
                <a:schemeClr val="accent2"/>
              </a:solidFill>
            </a:endParaRPr>
          </a:p>
        </p:txBody>
      </p:sp>
      <p:sp>
        <p:nvSpPr>
          <p:cNvPr id="5" name="Marcador de número de diapositiva 4"/>
          <p:cNvSpPr>
            <a:spLocks noGrp="1"/>
          </p:cNvSpPr>
          <p:nvPr>
            <p:ph type="sldNum" sz="quarter" idx="12"/>
          </p:nvPr>
        </p:nvSpPr>
        <p:spPr/>
        <p:txBody>
          <a:bodyPr/>
          <a:lstStyle/>
          <a:p>
            <a:fld id="{26AA08BD-AE99-4B88-8664-028B4965A60B}" type="slidenum">
              <a:rPr lang="es-CL" smtClean="0"/>
              <a:t>17</a:t>
            </a:fld>
            <a:endParaRPr lang="es-CL"/>
          </a:p>
        </p:txBody>
      </p:sp>
    </p:spTree>
    <p:extLst>
      <p:ext uri="{BB962C8B-B14F-4D97-AF65-F5344CB8AC3E}">
        <p14:creationId xmlns:p14="http://schemas.microsoft.com/office/powerpoint/2010/main" val="33321584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ángulo 20"/>
          <p:cNvSpPr/>
          <p:nvPr/>
        </p:nvSpPr>
        <p:spPr>
          <a:xfrm>
            <a:off x="2503170" y="1215152"/>
            <a:ext cx="9464040" cy="43169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3 CuadroTexto"/>
          <p:cNvSpPr txBox="1"/>
          <p:nvPr/>
        </p:nvSpPr>
        <p:spPr>
          <a:xfrm>
            <a:off x="2730776" y="128454"/>
            <a:ext cx="5736568" cy="584775"/>
          </a:xfrm>
          <a:prstGeom prst="rect">
            <a:avLst/>
          </a:prstGeom>
          <a:noFill/>
        </p:spPr>
        <p:txBody>
          <a:bodyPr wrap="square" rtlCol="0">
            <a:spAutoFit/>
          </a:bodyPr>
          <a:lstStyle/>
          <a:p>
            <a:r>
              <a:rPr lang="es-CL" sz="3200" b="1" dirty="0" smtClean="0"/>
              <a:t>ANALYSIS AND RESULTS</a:t>
            </a:r>
            <a:endParaRPr lang="es-CL" sz="3200" b="1" dirty="0"/>
          </a:p>
        </p:txBody>
      </p:sp>
      <p:sp>
        <p:nvSpPr>
          <p:cNvPr id="2" name="CuadroTexto 1"/>
          <p:cNvSpPr txBox="1"/>
          <p:nvPr/>
        </p:nvSpPr>
        <p:spPr>
          <a:xfrm>
            <a:off x="5712629" y="4234468"/>
            <a:ext cx="1042501" cy="369332"/>
          </a:xfrm>
          <a:prstGeom prst="rect">
            <a:avLst/>
          </a:prstGeom>
          <a:noFill/>
        </p:spPr>
        <p:txBody>
          <a:bodyPr wrap="square" rtlCol="0">
            <a:spAutoFit/>
          </a:bodyPr>
          <a:lstStyle/>
          <a:p>
            <a:r>
              <a:rPr lang="el-GR" dirty="0" smtClean="0"/>
              <a:t>β</a:t>
            </a:r>
            <a:r>
              <a:rPr lang="es-CL" dirty="0" smtClean="0"/>
              <a:t> 0,13</a:t>
            </a:r>
            <a:endParaRPr lang="en-US" dirty="0"/>
          </a:p>
        </p:txBody>
      </p:sp>
      <p:sp>
        <p:nvSpPr>
          <p:cNvPr id="3" name="CuadroTexto 2"/>
          <p:cNvSpPr txBox="1"/>
          <p:nvPr/>
        </p:nvSpPr>
        <p:spPr>
          <a:xfrm>
            <a:off x="2480310" y="845820"/>
            <a:ext cx="5314950" cy="369332"/>
          </a:xfrm>
          <a:prstGeom prst="rect">
            <a:avLst/>
          </a:prstGeom>
          <a:noFill/>
        </p:spPr>
        <p:txBody>
          <a:bodyPr wrap="square" rtlCol="0">
            <a:spAutoFit/>
          </a:bodyPr>
          <a:lstStyle/>
          <a:p>
            <a:r>
              <a:rPr lang="es-CL" b="1" dirty="0" smtClean="0"/>
              <a:t>Figure 2. </a:t>
            </a:r>
            <a:r>
              <a:rPr lang="es-CL" dirty="0" smtClean="0"/>
              <a:t>The Estimated Structural Model</a:t>
            </a:r>
            <a:endParaRPr lang="en-US" dirty="0"/>
          </a:p>
        </p:txBody>
      </p:sp>
      <p:sp>
        <p:nvSpPr>
          <p:cNvPr id="5" name="Elipse 4"/>
          <p:cNvSpPr/>
          <p:nvPr/>
        </p:nvSpPr>
        <p:spPr>
          <a:xfrm>
            <a:off x="2668905" y="1238111"/>
            <a:ext cx="2331720" cy="106299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solidFill>
                  <a:schemeClr val="tx1"/>
                </a:solidFill>
              </a:rPr>
              <a:t>Functional Benefit</a:t>
            </a:r>
            <a:endParaRPr lang="en-US" dirty="0">
              <a:solidFill>
                <a:schemeClr val="tx1"/>
              </a:solidFill>
            </a:endParaRPr>
          </a:p>
        </p:txBody>
      </p:sp>
      <p:sp>
        <p:nvSpPr>
          <p:cNvPr id="11" name="Elipse 10"/>
          <p:cNvSpPr/>
          <p:nvPr/>
        </p:nvSpPr>
        <p:spPr>
          <a:xfrm>
            <a:off x="2730776" y="2756078"/>
            <a:ext cx="2331720" cy="106299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solidFill>
                  <a:schemeClr val="tx1"/>
                </a:solidFill>
              </a:rPr>
              <a:t>Hedonic Benefit</a:t>
            </a:r>
            <a:endParaRPr lang="en-US" dirty="0">
              <a:solidFill>
                <a:schemeClr val="tx1"/>
              </a:solidFill>
            </a:endParaRPr>
          </a:p>
        </p:txBody>
      </p:sp>
      <p:sp>
        <p:nvSpPr>
          <p:cNvPr id="12" name="Elipse 11"/>
          <p:cNvSpPr/>
          <p:nvPr/>
        </p:nvSpPr>
        <p:spPr>
          <a:xfrm>
            <a:off x="2730776" y="4274045"/>
            <a:ext cx="2331720" cy="106299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solidFill>
                  <a:schemeClr val="tx1"/>
                </a:solidFill>
              </a:rPr>
              <a:t>Symbolic Benefit</a:t>
            </a:r>
            <a:endParaRPr lang="en-US" dirty="0">
              <a:solidFill>
                <a:schemeClr val="tx1"/>
              </a:solidFill>
            </a:endParaRPr>
          </a:p>
        </p:txBody>
      </p:sp>
      <p:sp>
        <p:nvSpPr>
          <p:cNvPr id="13" name="Elipse 12"/>
          <p:cNvSpPr/>
          <p:nvPr/>
        </p:nvSpPr>
        <p:spPr>
          <a:xfrm>
            <a:off x="9376559" y="2756078"/>
            <a:ext cx="2331720" cy="106299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solidFill>
                  <a:schemeClr val="tx1"/>
                </a:solidFill>
              </a:rPr>
              <a:t>Satisfaction</a:t>
            </a:r>
            <a:endParaRPr lang="en-US" dirty="0">
              <a:solidFill>
                <a:schemeClr val="tx1"/>
              </a:solidFill>
            </a:endParaRPr>
          </a:p>
        </p:txBody>
      </p:sp>
      <p:sp>
        <p:nvSpPr>
          <p:cNvPr id="14" name="Elipse 13"/>
          <p:cNvSpPr/>
          <p:nvPr/>
        </p:nvSpPr>
        <p:spPr>
          <a:xfrm>
            <a:off x="6240780" y="2756078"/>
            <a:ext cx="2331720" cy="1062990"/>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solidFill>
                  <a:schemeClr val="tx1"/>
                </a:solidFill>
              </a:rPr>
              <a:t>Trust</a:t>
            </a:r>
            <a:endParaRPr lang="en-US" dirty="0">
              <a:solidFill>
                <a:schemeClr val="tx1"/>
              </a:solidFill>
            </a:endParaRPr>
          </a:p>
        </p:txBody>
      </p:sp>
      <p:cxnSp>
        <p:nvCxnSpPr>
          <p:cNvPr id="10" name="Conector recto de flecha 9"/>
          <p:cNvCxnSpPr>
            <a:stCxn id="12" idx="6"/>
            <a:endCxn id="14" idx="3"/>
          </p:cNvCxnSpPr>
          <p:nvPr/>
        </p:nvCxnSpPr>
        <p:spPr>
          <a:xfrm flipV="1">
            <a:off x="5062496" y="3663397"/>
            <a:ext cx="1519756" cy="114214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p:cNvCxnSpPr>
            <a:stCxn id="11" idx="6"/>
            <a:endCxn id="14" idx="2"/>
          </p:cNvCxnSpPr>
          <p:nvPr/>
        </p:nvCxnSpPr>
        <p:spPr>
          <a:xfrm>
            <a:off x="5062496" y="3287573"/>
            <a:ext cx="117828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17"/>
          <p:cNvCxnSpPr>
            <a:stCxn id="5" idx="6"/>
            <a:endCxn id="14" idx="1"/>
          </p:cNvCxnSpPr>
          <p:nvPr/>
        </p:nvCxnSpPr>
        <p:spPr>
          <a:xfrm>
            <a:off x="5000625" y="1769606"/>
            <a:ext cx="1581627" cy="114214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de flecha 19"/>
          <p:cNvCxnSpPr>
            <a:stCxn id="14" idx="6"/>
            <a:endCxn id="13" idx="2"/>
          </p:cNvCxnSpPr>
          <p:nvPr/>
        </p:nvCxnSpPr>
        <p:spPr>
          <a:xfrm>
            <a:off x="8572500" y="3287573"/>
            <a:ext cx="80405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CuadroTexto 22"/>
          <p:cNvSpPr txBox="1"/>
          <p:nvPr/>
        </p:nvSpPr>
        <p:spPr>
          <a:xfrm>
            <a:off x="5286242" y="2940618"/>
            <a:ext cx="954538" cy="369332"/>
          </a:xfrm>
          <a:prstGeom prst="rect">
            <a:avLst/>
          </a:prstGeom>
          <a:noFill/>
        </p:spPr>
        <p:txBody>
          <a:bodyPr wrap="square" rtlCol="0">
            <a:spAutoFit/>
          </a:bodyPr>
          <a:lstStyle/>
          <a:p>
            <a:r>
              <a:rPr lang="el-GR" dirty="0" smtClean="0"/>
              <a:t>β</a:t>
            </a:r>
            <a:r>
              <a:rPr lang="es-CL" dirty="0" smtClean="0"/>
              <a:t> 0, 26</a:t>
            </a:r>
            <a:endParaRPr lang="en-US" dirty="0"/>
          </a:p>
        </p:txBody>
      </p:sp>
      <p:sp>
        <p:nvSpPr>
          <p:cNvPr id="24" name="CuadroTexto 23"/>
          <p:cNvSpPr txBox="1"/>
          <p:nvPr/>
        </p:nvSpPr>
        <p:spPr>
          <a:xfrm>
            <a:off x="5618167" y="1953274"/>
            <a:ext cx="1056953" cy="369332"/>
          </a:xfrm>
          <a:prstGeom prst="rect">
            <a:avLst/>
          </a:prstGeom>
          <a:noFill/>
        </p:spPr>
        <p:txBody>
          <a:bodyPr wrap="square" rtlCol="0">
            <a:spAutoFit/>
          </a:bodyPr>
          <a:lstStyle/>
          <a:p>
            <a:r>
              <a:rPr lang="el-GR" dirty="0" smtClean="0"/>
              <a:t>β</a:t>
            </a:r>
            <a:r>
              <a:rPr lang="es-CL" dirty="0" smtClean="0"/>
              <a:t> 0, 56</a:t>
            </a:r>
            <a:endParaRPr lang="en-US" dirty="0"/>
          </a:p>
        </p:txBody>
      </p:sp>
      <p:sp>
        <p:nvSpPr>
          <p:cNvPr id="25" name="CuadroTexto 24"/>
          <p:cNvSpPr txBox="1"/>
          <p:nvPr/>
        </p:nvSpPr>
        <p:spPr>
          <a:xfrm>
            <a:off x="8593869" y="2915040"/>
            <a:ext cx="1122625" cy="369332"/>
          </a:xfrm>
          <a:prstGeom prst="rect">
            <a:avLst/>
          </a:prstGeom>
          <a:noFill/>
        </p:spPr>
        <p:txBody>
          <a:bodyPr wrap="square" rtlCol="0">
            <a:spAutoFit/>
          </a:bodyPr>
          <a:lstStyle/>
          <a:p>
            <a:r>
              <a:rPr lang="el-GR" dirty="0" smtClean="0"/>
              <a:t>β</a:t>
            </a:r>
            <a:r>
              <a:rPr lang="es-CL" dirty="0" smtClean="0"/>
              <a:t> 0,76</a:t>
            </a:r>
            <a:endParaRPr lang="en-US" dirty="0"/>
          </a:p>
        </p:txBody>
      </p:sp>
      <p:sp>
        <p:nvSpPr>
          <p:cNvPr id="26" name="CuadroTexto 25"/>
          <p:cNvSpPr txBox="1"/>
          <p:nvPr/>
        </p:nvSpPr>
        <p:spPr>
          <a:xfrm>
            <a:off x="7004410" y="3902856"/>
            <a:ext cx="1179470" cy="369332"/>
          </a:xfrm>
          <a:prstGeom prst="rect">
            <a:avLst/>
          </a:prstGeom>
          <a:noFill/>
        </p:spPr>
        <p:txBody>
          <a:bodyPr wrap="square" rtlCol="0">
            <a:spAutoFit/>
          </a:bodyPr>
          <a:lstStyle/>
          <a:p>
            <a:r>
              <a:rPr lang="es-CL" dirty="0" smtClean="0"/>
              <a:t>R</a:t>
            </a:r>
            <a:r>
              <a:rPr lang="es-CL" baseline="30000" dirty="0" smtClean="0"/>
              <a:t>2</a:t>
            </a:r>
            <a:r>
              <a:rPr lang="es-CL" dirty="0" smtClean="0"/>
              <a:t>= 0,57 </a:t>
            </a:r>
            <a:endParaRPr lang="en-US" dirty="0"/>
          </a:p>
        </p:txBody>
      </p:sp>
      <p:sp>
        <p:nvSpPr>
          <p:cNvPr id="28" name="CuadroTexto 27"/>
          <p:cNvSpPr txBox="1"/>
          <p:nvPr/>
        </p:nvSpPr>
        <p:spPr>
          <a:xfrm>
            <a:off x="10082890" y="3902856"/>
            <a:ext cx="1179470" cy="369332"/>
          </a:xfrm>
          <a:prstGeom prst="rect">
            <a:avLst/>
          </a:prstGeom>
          <a:noFill/>
        </p:spPr>
        <p:txBody>
          <a:bodyPr wrap="square" rtlCol="0">
            <a:spAutoFit/>
          </a:bodyPr>
          <a:lstStyle/>
          <a:p>
            <a:r>
              <a:rPr lang="es-CL" dirty="0" smtClean="0"/>
              <a:t>R</a:t>
            </a:r>
            <a:r>
              <a:rPr lang="es-CL" baseline="30000" dirty="0" smtClean="0"/>
              <a:t>2</a:t>
            </a:r>
            <a:r>
              <a:rPr lang="es-CL" dirty="0" smtClean="0"/>
              <a:t>= 0,58 </a:t>
            </a:r>
            <a:endParaRPr lang="en-US" dirty="0"/>
          </a:p>
        </p:txBody>
      </p:sp>
      <p:sp>
        <p:nvSpPr>
          <p:cNvPr id="6" name="Marcador de pie de página 5"/>
          <p:cNvSpPr>
            <a:spLocks noGrp="1"/>
          </p:cNvSpPr>
          <p:nvPr>
            <p:ph type="ftr" sz="quarter" idx="11"/>
          </p:nvPr>
        </p:nvSpPr>
        <p:spPr>
          <a:xfrm>
            <a:off x="6908800" y="6258615"/>
            <a:ext cx="3860800" cy="476250"/>
          </a:xfrm>
        </p:spPr>
        <p:txBody>
          <a:bodyPr/>
          <a:lstStyle/>
          <a:p>
            <a:r>
              <a:rPr lang="es-CL" b="1" dirty="0" smtClean="0">
                <a:solidFill>
                  <a:schemeClr val="accent2"/>
                </a:solidFill>
              </a:rPr>
              <a:t>www.usach.cl</a:t>
            </a:r>
            <a:endParaRPr lang="es-CL" b="1" dirty="0">
              <a:solidFill>
                <a:schemeClr val="accent2"/>
              </a:solidFill>
            </a:endParaRPr>
          </a:p>
        </p:txBody>
      </p:sp>
      <p:sp>
        <p:nvSpPr>
          <p:cNvPr id="7" name="Marcador de número de diapositiva 6"/>
          <p:cNvSpPr>
            <a:spLocks noGrp="1"/>
          </p:cNvSpPr>
          <p:nvPr>
            <p:ph type="sldNum" sz="quarter" idx="12"/>
          </p:nvPr>
        </p:nvSpPr>
        <p:spPr/>
        <p:txBody>
          <a:bodyPr/>
          <a:lstStyle/>
          <a:p>
            <a:fld id="{26AA08BD-AE99-4B88-8664-028B4965A60B}" type="slidenum">
              <a:rPr lang="es-CL" smtClean="0"/>
              <a:t>18</a:t>
            </a:fld>
            <a:endParaRPr lang="es-CL"/>
          </a:p>
        </p:txBody>
      </p:sp>
    </p:spTree>
    <p:extLst>
      <p:ext uri="{BB962C8B-B14F-4D97-AF65-F5344CB8AC3E}">
        <p14:creationId xmlns:p14="http://schemas.microsoft.com/office/powerpoint/2010/main" val="27625403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352573" y="1466268"/>
            <a:ext cx="9882099" cy="3785652"/>
          </a:xfrm>
          <a:prstGeom prst="rect">
            <a:avLst/>
          </a:prstGeom>
        </p:spPr>
        <p:txBody>
          <a:bodyPr wrap="square">
            <a:spAutoFit/>
          </a:bodyPr>
          <a:lstStyle/>
          <a:p>
            <a:pPr algn="just">
              <a:lnSpc>
                <a:spcPct val="150000"/>
              </a:lnSpc>
              <a:spcAft>
                <a:spcPts val="0"/>
              </a:spcAft>
            </a:pPr>
            <a:r>
              <a:rPr lang="en-US" sz="3200" dirty="0" smtClean="0">
                <a:effectLst/>
                <a:latin typeface="Cambria" panose="02040503050406030204" pitchFamily="18" charset="0"/>
                <a:ea typeface="MS Mincho"/>
                <a:cs typeface="Times New Roman" panose="02020603050405020304" pitchFamily="18" charset="0"/>
              </a:rPr>
              <a:t>Obviously this study suggests that achieving tourist satisfaction should be the main focus of all the different stakeholders in tourist destinations. Also that Trust is built upon by factors not out of reach of those who work in the industry, marketing managers particularly</a:t>
            </a:r>
            <a:endParaRPr lang="es-CL" sz="3200" dirty="0">
              <a:effectLst/>
              <a:latin typeface="Cambria" panose="02040503050406030204" pitchFamily="18" charset="0"/>
              <a:ea typeface="MS Mincho"/>
              <a:cs typeface="Times New Roman" panose="02020603050405020304" pitchFamily="18" charset="0"/>
            </a:endParaRPr>
          </a:p>
        </p:txBody>
      </p:sp>
      <p:sp>
        <p:nvSpPr>
          <p:cNvPr id="4" name="3 CuadroTexto"/>
          <p:cNvSpPr txBox="1"/>
          <p:nvPr/>
        </p:nvSpPr>
        <p:spPr>
          <a:xfrm>
            <a:off x="2352573" y="900219"/>
            <a:ext cx="5736568" cy="584775"/>
          </a:xfrm>
          <a:prstGeom prst="rect">
            <a:avLst/>
          </a:prstGeom>
          <a:noFill/>
        </p:spPr>
        <p:txBody>
          <a:bodyPr wrap="square" rtlCol="0">
            <a:spAutoFit/>
          </a:bodyPr>
          <a:lstStyle/>
          <a:p>
            <a:r>
              <a:rPr lang="es-CL" sz="3200" b="1" dirty="0" smtClean="0"/>
              <a:t>ANALYSIS AND RESULTS</a:t>
            </a:r>
            <a:endParaRPr lang="es-CL" sz="3200" b="1" dirty="0"/>
          </a:p>
        </p:txBody>
      </p:sp>
      <p:sp>
        <p:nvSpPr>
          <p:cNvPr id="3" name="Marcador de pie de página 2"/>
          <p:cNvSpPr>
            <a:spLocks noGrp="1"/>
          </p:cNvSpPr>
          <p:nvPr>
            <p:ph type="ftr" sz="quarter" idx="11"/>
          </p:nvPr>
        </p:nvSpPr>
        <p:spPr>
          <a:xfrm>
            <a:off x="7008191" y="6245225"/>
            <a:ext cx="3860800" cy="476250"/>
          </a:xfrm>
        </p:spPr>
        <p:txBody>
          <a:bodyPr/>
          <a:lstStyle/>
          <a:p>
            <a:r>
              <a:rPr lang="es-CL" b="1" dirty="0" smtClean="0">
                <a:solidFill>
                  <a:schemeClr val="accent2"/>
                </a:solidFill>
              </a:rPr>
              <a:t>www.usach.cl</a:t>
            </a:r>
            <a:endParaRPr lang="es-CL" b="1" dirty="0">
              <a:solidFill>
                <a:schemeClr val="accent2"/>
              </a:solidFill>
            </a:endParaRPr>
          </a:p>
        </p:txBody>
      </p:sp>
      <p:sp>
        <p:nvSpPr>
          <p:cNvPr id="5" name="Marcador de número de diapositiva 4"/>
          <p:cNvSpPr>
            <a:spLocks noGrp="1"/>
          </p:cNvSpPr>
          <p:nvPr>
            <p:ph type="sldNum" sz="quarter" idx="12"/>
          </p:nvPr>
        </p:nvSpPr>
        <p:spPr/>
        <p:txBody>
          <a:bodyPr/>
          <a:lstStyle/>
          <a:p>
            <a:fld id="{26AA08BD-AE99-4B88-8664-028B4965A60B}" type="slidenum">
              <a:rPr lang="es-CL" smtClean="0"/>
              <a:t>19</a:t>
            </a:fld>
            <a:endParaRPr lang="es-CL"/>
          </a:p>
        </p:txBody>
      </p:sp>
    </p:spTree>
    <p:extLst>
      <p:ext uri="{BB962C8B-B14F-4D97-AF65-F5344CB8AC3E}">
        <p14:creationId xmlns:p14="http://schemas.microsoft.com/office/powerpoint/2010/main" val="1687053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248369" y="1099335"/>
            <a:ext cx="9698466" cy="3970318"/>
          </a:xfrm>
          <a:prstGeom prst="rect">
            <a:avLst/>
          </a:prstGeom>
        </p:spPr>
        <p:txBody>
          <a:bodyPr wrap="square">
            <a:spAutoFit/>
          </a:bodyPr>
          <a:lstStyle/>
          <a:p>
            <a:pPr algn="just">
              <a:lnSpc>
                <a:spcPct val="150000"/>
              </a:lnSpc>
              <a:spcAft>
                <a:spcPts val="0"/>
              </a:spcAft>
            </a:pPr>
            <a:r>
              <a:rPr lang="en-US" sz="2800" dirty="0" smtClean="0">
                <a:effectLst/>
                <a:latin typeface="Cambria" panose="02040503050406030204" pitchFamily="18" charset="0"/>
                <a:ea typeface="MS Mincho"/>
                <a:cs typeface="Times New Roman" panose="02020603050405020304" pitchFamily="18" charset="0"/>
              </a:rPr>
              <a:t>Good afternoon conference, it’s a pleasure to be here today and to listen to the wide range of speakers that have definitely offered some “food for thought”.  I’d like to thank the University of Orlando for inviting me, and I must say, it is of particular interest that I am here in Orlando as my presentation will hopefully demonstrate. </a:t>
            </a:r>
            <a:endParaRPr lang="es-CL" sz="2800" dirty="0">
              <a:effectLst/>
              <a:latin typeface="Cambria" panose="02040503050406030204" pitchFamily="18" charset="0"/>
              <a:ea typeface="MS Mincho"/>
              <a:cs typeface="Times New Roman" panose="02020603050405020304" pitchFamily="18" charset="0"/>
            </a:endParaRPr>
          </a:p>
        </p:txBody>
      </p:sp>
      <p:sp>
        <p:nvSpPr>
          <p:cNvPr id="2" name="1 CuadroTexto"/>
          <p:cNvSpPr txBox="1"/>
          <p:nvPr/>
        </p:nvSpPr>
        <p:spPr>
          <a:xfrm>
            <a:off x="2248369" y="347470"/>
            <a:ext cx="3474720" cy="584775"/>
          </a:xfrm>
          <a:prstGeom prst="rect">
            <a:avLst/>
          </a:prstGeom>
          <a:noFill/>
        </p:spPr>
        <p:txBody>
          <a:bodyPr wrap="square" rtlCol="0">
            <a:spAutoFit/>
          </a:bodyPr>
          <a:lstStyle/>
          <a:p>
            <a:r>
              <a:rPr lang="es-CL" sz="3200" b="1" dirty="0" smtClean="0"/>
              <a:t>INTRODUCTION</a:t>
            </a:r>
            <a:endParaRPr lang="es-CL" sz="3200" b="1" dirty="0"/>
          </a:p>
        </p:txBody>
      </p:sp>
      <p:sp>
        <p:nvSpPr>
          <p:cNvPr id="3" name="Marcador de pie de página 2"/>
          <p:cNvSpPr>
            <a:spLocks noGrp="1"/>
          </p:cNvSpPr>
          <p:nvPr>
            <p:ph type="ftr" sz="quarter" idx="11"/>
          </p:nvPr>
        </p:nvSpPr>
        <p:spPr>
          <a:xfrm>
            <a:off x="4876800" y="6245225"/>
            <a:ext cx="3860800" cy="476250"/>
          </a:xfrm>
        </p:spPr>
        <p:txBody>
          <a:bodyPr/>
          <a:lstStyle/>
          <a:p>
            <a:r>
              <a:rPr lang="es-CL" b="1" dirty="0" smtClean="0">
                <a:solidFill>
                  <a:schemeClr val="accent2"/>
                </a:solidFill>
              </a:rPr>
              <a:t>www.usach.cl</a:t>
            </a:r>
            <a:endParaRPr lang="es-CL" b="1" dirty="0">
              <a:solidFill>
                <a:schemeClr val="accent2"/>
              </a:solidFill>
            </a:endParaRPr>
          </a:p>
        </p:txBody>
      </p:sp>
      <p:sp>
        <p:nvSpPr>
          <p:cNvPr id="5" name="Marcador de número de diapositiva 4"/>
          <p:cNvSpPr>
            <a:spLocks noGrp="1"/>
          </p:cNvSpPr>
          <p:nvPr>
            <p:ph type="sldNum" sz="quarter" idx="12"/>
          </p:nvPr>
        </p:nvSpPr>
        <p:spPr/>
        <p:txBody>
          <a:bodyPr/>
          <a:lstStyle/>
          <a:p>
            <a:fld id="{26AA08BD-AE99-4B88-8664-028B4965A60B}" type="slidenum">
              <a:rPr lang="es-CL" smtClean="0"/>
              <a:t>2</a:t>
            </a:fld>
            <a:endParaRPr lang="es-CL"/>
          </a:p>
        </p:txBody>
      </p:sp>
    </p:spTree>
    <p:extLst>
      <p:ext uri="{BB962C8B-B14F-4D97-AF65-F5344CB8AC3E}">
        <p14:creationId xmlns:p14="http://schemas.microsoft.com/office/powerpoint/2010/main" val="8236651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566184" y="1392267"/>
            <a:ext cx="9656469" cy="3046988"/>
          </a:xfrm>
          <a:prstGeom prst="rect">
            <a:avLst/>
          </a:prstGeom>
        </p:spPr>
        <p:txBody>
          <a:bodyPr wrap="square">
            <a:spAutoFit/>
          </a:bodyPr>
          <a:lstStyle/>
          <a:p>
            <a:pPr algn="just">
              <a:lnSpc>
                <a:spcPct val="150000"/>
              </a:lnSpc>
              <a:spcAft>
                <a:spcPts val="0"/>
              </a:spcAft>
            </a:pPr>
            <a:r>
              <a:rPr lang="en-US" sz="3200" dirty="0" smtClean="0">
                <a:effectLst/>
                <a:latin typeface="Cambria" panose="02040503050406030204" pitchFamily="18" charset="0"/>
                <a:ea typeface="MS Mincho"/>
                <a:cs typeface="Times New Roman" panose="02020603050405020304" pitchFamily="18" charset="0"/>
              </a:rPr>
              <a:t>Including the three benefits outlined here, this is an interwoven thread in which all five variables are the perception of the consumer, each pushing and pulling on each other to make a living and breathing whole.</a:t>
            </a:r>
            <a:endParaRPr lang="es-CL" sz="3200" dirty="0">
              <a:effectLst/>
              <a:latin typeface="Cambria" panose="02040503050406030204" pitchFamily="18" charset="0"/>
              <a:ea typeface="MS Mincho"/>
              <a:cs typeface="Times New Roman" panose="02020603050405020304" pitchFamily="18" charset="0"/>
            </a:endParaRPr>
          </a:p>
        </p:txBody>
      </p:sp>
      <p:sp>
        <p:nvSpPr>
          <p:cNvPr id="3" name="2 CuadroTexto"/>
          <p:cNvSpPr txBox="1"/>
          <p:nvPr/>
        </p:nvSpPr>
        <p:spPr>
          <a:xfrm>
            <a:off x="2566184" y="750243"/>
            <a:ext cx="5736568" cy="584775"/>
          </a:xfrm>
          <a:prstGeom prst="rect">
            <a:avLst/>
          </a:prstGeom>
          <a:noFill/>
        </p:spPr>
        <p:txBody>
          <a:bodyPr wrap="square" rtlCol="0">
            <a:spAutoFit/>
          </a:bodyPr>
          <a:lstStyle/>
          <a:p>
            <a:r>
              <a:rPr lang="es-CL" sz="3200" b="1" dirty="0" smtClean="0"/>
              <a:t>ANALYSIS AND RESULTS</a:t>
            </a:r>
            <a:endParaRPr lang="es-CL" sz="3200" b="1" dirty="0"/>
          </a:p>
        </p:txBody>
      </p:sp>
      <p:sp>
        <p:nvSpPr>
          <p:cNvPr id="4" name="Marcador de pie de página 3"/>
          <p:cNvSpPr>
            <a:spLocks noGrp="1"/>
          </p:cNvSpPr>
          <p:nvPr>
            <p:ph type="ftr" sz="quarter" idx="11"/>
          </p:nvPr>
        </p:nvSpPr>
        <p:spPr>
          <a:xfrm>
            <a:off x="7216913" y="6245225"/>
            <a:ext cx="3860800" cy="476250"/>
          </a:xfrm>
        </p:spPr>
        <p:txBody>
          <a:bodyPr/>
          <a:lstStyle/>
          <a:p>
            <a:r>
              <a:rPr lang="es-CL" b="1" dirty="0" smtClean="0">
                <a:solidFill>
                  <a:schemeClr val="accent2"/>
                </a:solidFill>
              </a:rPr>
              <a:t>www.usach.cl</a:t>
            </a:r>
            <a:endParaRPr lang="es-CL" b="1" dirty="0">
              <a:solidFill>
                <a:schemeClr val="accent2"/>
              </a:solidFill>
            </a:endParaRPr>
          </a:p>
        </p:txBody>
      </p:sp>
      <p:sp>
        <p:nvSpPr>
          <p:cNvPr id="5" name="Marcador de número de diapositiva 4"/>
          <p:cNvSpPr>
            <a:spLocks noGrp="1"/>
          </p:cNvSpPr>
          <p:nvPr>
            <p:ph type="sldNum" sz="quarter" idx="12"/>
          </p:nvPr>
        </p:nvSpPr>
        <p:spPr/>
        <p:txBody>
          <a:bodyPr/>
          <a:lstStyle/>
          <a:p>
            <a:fld id="{26AA08BD-AE99-4B88-8664-028B4965A60B}" type="slidenum">
              <a:rPr lang="es-CL" smtClean="0"/>
              <a:t>20</a:t>
            </a:fld>
            <a:endParaRPr lang="es-CL"/>
          </a:p>
        </p:txBody>
      </p:sp>
    </p:spTree>
    <p:extLst>
      <p:ext uri="{BB962C8B-B14F-4D97-AF65-F5344CB8AC3E}">
        <p14:creationId xmlns:p14="http://schemas.microsoft.com/office/powerpoint/2010/main" val="1698591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501489" y="811869"/>
            <a:ext cx="8605167" cy="5262979"/>
          </a:xfrm>
          <a:prstGeom prst="rect">
            <a:avLst/>
          </a:prstGeom>
        </p:spPr>
        <p:txBody>
          <a:bodyPr wrap="square">
            <a:spAutoFit/>
          </a:bodyPr>
          <a:lstStyle/>
          <a:p>
            <a:pPr algn="just">
              <a:lnSpc>
                <a:spcPct val="150000"/>
              </a:lnSpc>
              <a:spcAft>
                <a:spcPts val="0"/>
              </a:spcAft>
            </a:pPr>
            <a:r>
              <a:rPr lang="en-US" sz="2800" dirty="0" smtClean="0">
                <a:effectLst/>
                <a:latin typeface="Cambria" panose="02040503050406030204" pitchFamily="18" charset="0"/>
                <a:ea typeface="MS Mincho"/>
                <a:cs typeface="Times New Roman" panose="02020603050405020304" pitchFamily="18" charset="0"/>
              </a:rPr>
              <a:t>As observed in my proven hypothesis, Hedonic and Symbolic Benefits impact significantly lower on trust, but this is not to say that the symbolic in terms of social pertinence, status and the feeling of belonging are not key issues to the target market. Indeed, to the average “</a:t>
            </a:r>
            <a:r>
              <a:rPr lang="en-US" sz="2800" dirty="0" err="1" smtClean="0">
                <a:effectLst/>
                <a:latin typeface="Cambria" panose="02040503050406030204" pitchFamily="18" charset="0"/>
                <a:ea typeface="MS Mincho"/>
                <a:cs typeface="Times New Roman" panose="02020603050405020304" pitchFamily="18" charset="0"/>
              </a:rPr>
              <a:t>Santiaguinos</a:t>
            </a:r>
            <a:r>
              <a:rPr lang="en-US" sz="2800" dirty="0" smtClean="0">
                <a:effectLst/>
                <a:latin typeface="Cambria" panose="02040503050406030204" pitchFamily="18" charset="0"/>
                <a:ea typeface="MS Mincho"/>
                <a:cs typeface="Times New Roman" panose="02020603050405020304" pitchFamily="18" charset="0"/>
              </a:rPr>
              <a:t>” Florida represents exactly this, providing status and standing to those who can say they spent their summer vacations here.</a:t>
            </a:r>
            <a:endParaRPr lang="es-CL" sz="2800" dirty="0">
              <a:effectLst/>
              <a:latin typeface="Cambria" panose="02040503050406030204" pitchFamily="18" charset="0"/>
              <a:ea typeface="MS Mincho"/>
              <a:cs typeface="Times New Roman" panose="02020603050405020304" pitchFamily="18" charset="0"/>
            </a:endParaRPr>
          </a:p>
        </p:txBody>
      </p:sp>
      <p:sp>
        <p:nvSpPr>
          <p:cNvPr id="3" name="2 CuadroTexto"/>
          <p:cNvSpPr txBox="1"/>
          <p:nvPr/>
        </p:nvSpPr>
        <p:spPr>
          <a:xfrm>
            <a:off x="3501489" y="420841"/>
            <a:ext cx="5736568" cy="584775"/>
          </a:xfrm>
          <a:prstGeom prst="rect">
            <a:avLst/>
          </a:prstGeom>
          <a:noFill/>
        </p:spPr>
        <p:txBody>
          <a:bodyPr wrap="square" rtlCol="0">
            <a:spAutoFit/>
          </a:bodyPr>
          <a:lstStyle/>
          <a:p>
            <a:r>
              <a:rPr lang="es-CL" sz="3200" b="1" dirty="0" smtClean="0"/>
              <a:t>ANALYSIS AND RESULTS</a:t>
            </a:r>
            <a:endParaRPr lang="es-CL" sz="3200" b="1" dirty="0"/>
          </a:p>
        </p:txBody>
      </p:sp>
      <p:sp>
        <p:nvSpPr>
          <p:cNvPr id="4" name="Marcador de pie de página 3"/>
          <p:cNvSpPr>
            <a:spLocks noGrp="1"/>
          </p:cNvSpPr>
          <p:nvPr>
            <p:ph type="ftr" sz="quarter" idx="11"/>
          </p:nvPr>
        </p:nvSpPr>
        <p:spPr>
          <a:xfrm>
            <a:off x="6918739" y="6227751"/>
            <a:ext cx="3860800" cy="476250"/>
          </a:xfrm>
        </p:spPr>
        <p:txBody>
          <a:bodyPr/>
          <a:lstStyle/>
          <a:p>
            <a:r>
              <a:rPr lang="es-CL" b="1" smtClean="0">
                <a:solidFill>
                  <a:schemeClr val="accent2"/>
                </a:solidFill>
              </a:rPr>
              <a:t>www.usach.cl</a:t>
            </a:r>
            <a:endParaRPr lang="es-CL" b="1">
              <a:solidFill>
                <a:schemeClr val="accent2"/>
              </a:solidFill>
            </a:endParaRPr>
          </a:p>
        </p:txBody>
      </p:sp>
      <p:sp>
        <p:nvSpPr>
          <p:cNvPr id="5" name="Marcador de número de diapositiva 4"/>
          <p:cNvSpPr>
            <a:spLocks noGrp="1"/>
          </p:cNvSpPr>
          <p:nvPr>
            <p:ph type="sldNum" sz="quarter" idx="12"/>
          </p:nvPr>
        </p:nvSpPr>
        <p:spPr/>
        <p:txBody>
          <a:bodyPr/>
          <a:lstStyle/>
          <a:p>
            <a:fld id="{26AA08BD-AE99-4B88-8664-028B4965A60B}" type="slidenum">
              <a:rPr lang="es-CL" smtClean="0"/>
              <a:t>21</a:t>
            </a:fld>
            <a:endParaRPr lang="es-CL"/>
          </a:p>
        </p:txBody>
      </p:sp>
    </p:spTree>
    <p:extLst>
      <p:ext uri="{BB962C8B-B14F-4D97-AF65-F5344CB8AC3E}">
        <p14:creationId xmlns:p14="http://schemas.microsoft.com/office/powerpoint/2010/main" val="18197197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291841" y="26253"/>
            <a:ext cx="8851392" cy="5909310"/>
          </a:xfrm>
          <a:prstGeom prst="rect">
            <a:avLst/>
          </a:prstGeom>
        </p:spPr>
        <p:txBody>
          <a:bodyPr wrap="square">
            <a:spAutoFit/>
          </a:bodyPr>
          <a:lstStyle/>
          <a:p>
            <a:pPr algn="just">
              <a:lnSpc>
                <a:spcPct val="150000"/>
              </a:lnSpc>
              <a:spcAft>
                <a:spcPts val="0"/>
              </a:spcAft>
            </a:pPr>
            <a:r>
              <a:rPr lang="en-US" sz="2800" dirty="0" smtClean="0">
                <a:effectLst/>
                <a:latin typeface="Cambria" panose="02040503050406030204" pitchFamily="18" charset="0"/>
                <a:ea typeface="MS Mincho"/>
                <a:cs typeface="Times New Roman" panose="02020603050405020304" pitchFamily="18" charset="0"/>
              </a:rPr>
              <a:t>Similarly, the pleasure or Hedonic benefits obtained from a tourist destination can be acquired via a synthesis of beautiful natural landscapes or visually aesthetic facilities like shopping in Malls etc. </a:t>
            </a:r>
            <a:r>
              <a:rPr lang="en-US" sz="2800" dirty="0" smtClean="0">
                <a:latin typeface="Cambria" panose="02040503050406030204" pitchFamily="18" charset="0"/>
                <a:ea typeface="MS Mincho"/>
                <a:cs typeface="Times New Roman" panose="02020603050405020304" pitchFamily="18" charset="0"/>
              </a:rPr>
              <a:t>For example, we might note an environmental interchange with people from Santiago, as I said before, </a:t>
            </a:r>
            <a:r>
              <a:rPr lang="en-US" sz="2800" dirty="0" err="1" smtClean="0">
                <a:latin typeface="Cambria" panose="02040503050406030204" pitchFamily="18" charset="0"/>
                <a:ea typeface="MS Mincho"/>
                <a:cs typeface="Times New Roman" panose="02020603050405020304" pitchFamily="18" charset="0"/>
              </a:rPr>
              <a:t>boardered</a:t>
            </a:r>
            <a:r>
              <a:rPr lang="en-US" sz="2800" dirty="0" smtClean="0">
                <a:latin typeface="Cambria" panose="02040503050406030204" pitchFamily="18" charset="0"/>
                <a:ea typeface="MS Mincho"/>
                <a:cs typeface="Times New Roman" panose="02020603050405020304" pitchFamily="18" charset="0"/>
              </a:rPr>
              <a:t> by the mountains, preferring the more artificial surroundings of Florida, while those who live in less natural surroundings might prefer the get away of the outdoor life</a:t>
            </a:r>
            <a:endParaRPr lang="es-CL" sz="2800" dirty="0">
              <a:effectLst/>
              <a:latin typeface="Cambria" panose="02040503050406030204" pitchFamily="18" charset="0"/>
              <a:ea typeface="MS Mincho"/>
              <a:cs typeface="Times New Roman" panose="02020603050405020304" pitchFamily="18" charset="0"/>
            </a:endParaRPr>
          </a:p>
        </p:txBody>
      </p:sp>
      <p:sp>
        <p:nvSpPr>
          <p:cNvPr id="3" name="2 CuadroTexto"/>
          <p:cNvSpPr txBox="1"/>
          <p:nvPr/>
        </p:nvSpPr>
        <p:spPr>
          <a:xfrm>
            <a:off x="899045" y="26470"/>
            <a:ext cx="2593963" cy="1569660"/>
          </a:xfrm>
          <a:prstGeom prst="rect">
            <a:avLst/>
          </a:prstGeom>
          <a:noFill/>
        </p:spPr>
        <p:txBody>
          <a:bodyPr wrap="square" rtlCol="0">
            <a:spAutoFit/>
          </a:bodyPr>
          <a:lstStyle/>
          <a:p>
            <a:r>
              <a:rPr lang="es-CL" sz="3200" b="1" dirty="0" smtClean="0"/>
              <a:t>ANALYSIS </a:t>
            </a:r>
          </a:p>
          <a:p>
            <a:r>
              <a:rPr lang="es-CL" sz="3200" b="1" dirty="0" smtClean="0"/>
              <a:t>AND </a:t>
            </a:r>
          </a:p>
          <a:p>
            <a:r>
              <a:rPr lang="es-CL" sz="3200" b="1" dirty="0" smtClean="0"/>
              <a:t>RESULTS</a:t>
            </a:r>
            <a:endParaRPr lang="es-CL" sz="3200" b="1" dirty="0"/>
          </a:p>
        </p:txBody>
      </p:sp>
      <p:sp>
        <p:nvSpPr>
          <p:cNvPr id="4" name="Marcador de pie de página 3"/>
          <p:cNvSpPr>
            <a:spLocks noGrp="1"/>
          </p:cNvSpPr>
          <p:nvPr>
            <p:ph type="ftr" sz="quarter" idx="11"/>
          </p:nvPr>
        </p:nvSpPr>
        <p:spPr>
          <a:xfrm>
            <a:off x="6660322" y="6268554"/>
            <a:ext cx="3860800" cy="476250"/>
          </a:xfrm>
        </p:spPr>
        <p:txBody>
          <a:bodyPr/>
          <a:lstStyle/>
          <a:p>
            <a:r>
              <a:rPr lang="es-CL" b="1" dirty="0" smtClean="0">
                <a:solidFill>
                  <a:schemeClr val="accent2"/>
                </a:solidFill>
              </a:rPr>
              <a:t>www.usach.cl</a:t>
            </a:r>
            <a:endParaRPr lang="es-CL" b="1" dirty="0">
              <a:solidFill>
                <a:schemeClr val="accent2"/>
              </a:solidFill>
            </a:endParaRPr>
          </a:p>
        </p:txBody>
      </p:sp>
      <p:sp>
        <p:nvSpPr>
          <p:cNvPr id="5" name="Marcador de número de diapositiva 4"/>
          <p:cNvSpPr>
            <a:spLocks noGrp="1"/>
          </p:cNvSpPr>
          <p:nvPr>
            <p:ph type="sldNum" sz="quarter" idx="12"/>
          </p:nvPr>
        </p:nvSpPr>
        <p:spPr/>
        <p:txBody>
          <a:bodyPr/>
          <a:lstStyle/>
          <a:p>
            <a:fld id="{26AA08BD-AE99-4B88-8664-028B4965A60B}" type="slidenum">
              <a:rPr lang="es-CL" smtClean="0"/>
              <a:t>22</a:t>
            </a:fld>
            <a:endParaRPr lang="es-CL"/>
          </a:p>
        </p:txBody>
      </p:sp>
    </p:spTree>
    <p:extLst>
      <p:ext uri="{BB962C8B-B14F-4D97-AF65-F5344CB8AC3E}">
        <p14:creationId xmlns:p14="http://schemas.microsoft.com/office/powerpoint/2010/main" val="24096184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456432" y="192010"/>
            <a:ext cx="8705088" cy="5909310"/>
          </a:xfrm>
          <a:prstGeom prst="rect">
            <a:avLst/>
          </a:prstGeom>
        </p:spPr>
        <p:txBody>
          <a:bodyPr wrap="square">
            <a:spAutoFit/>
          </a:bodyPr>
          <a:lstStyle/>
          <a:p>
            <a:pPr algn="just">
              <a:lnSpc>
                <a:spcPct val="150000"/>
              </a:lnSpc>
              <a:spcAft>
                <a:spcPts val="0"/>
              </a:spcAft>
            </a:pPr>
            <a:r>
              <a:rPr lang="en-US" sz="2800" dirty="0" smtClean="0">
                <a:effectLst/>
                <a:latin typeface="Cambria" panose="02040503050406030204" pitchFamily="18" charset="0"/>
                <a:ea typeface="MS Mincho"/>
                <a:cs typeface="Times New Roman" panose="02020603050405020304" pitchFamily="18" charset="0"/>
              </a:rPr>
              <a:t>Functional benefits as supported by my work are of particular importance to marketing managers who should wrestle and petition their respective Local councils for a greater control and participation in the branding of heritage and culture. </a:t>
            </a:r>
            <a:r>
              <a:rPr lang="en-US" sz="2800" dirty="0" smtClean="0">
                <a:solidFill>
                  <a:srgbClr val="000000"/>
                </a:solidFill>
                <a:latin typeface="Cambria" panose="02040503050406030204" pitchFamily="18" charset="0"/>
                <a:ea typeface="MS Mincho"/>
                <a:cs typeface="Times New Roman" panose="02020603050405020304" pitchFamily="18" charset="0"/>
              </a:rPr>
              <a:t>Tourist </a:t>
            </a:r>
            <a:r>
              <a:rPr lang="en-US" sz="2800" dirty="0">
                <a:solidFill>
                  <a:srgbClr val="000000"/>
                </a:solidFill>
                <a:latin typeface="Cambria" panose="02040503050406030204" pitchFamily="18" charset="0"/>
                <a:ea typeface="MS Mincho"/>
                <a:cs typeface="Times New Roman" panose="02020603050405020304" pitchFamily="18" charset="0"/>
              </a:rPr>
              <a:t>attractions, buildings, sites of culture, safety and security are just some of the areas that require a ‘joined up thinking’ and should not be the exclusive domain of individual departments or </a:t>
            </a:r>
            <a:r>
              <a:rPr lang="en-US" sz="2800" dirty="0" smtClean="0">
                <a:solidFill>
                  <a:srgbClr val="000000"/>
                </a:solidFill>
                <a:latin typeface="Cambria" panose="02040503050406030204" pitchFamily="18" charset="0"/>
                <a:ea typeface="MS Mincho"/>
                <a:cs typeface="Times New Roman" panose="02020603050405020304" pitchFamily="18" charset="0"/>
              </a:rPr>
              <a:t>simply </a:t>
            </a:r>
            <a:r>
              <a:rPr lang="en-US" sz="2800" dirty="0">
                <a:solidFill>
                  <a:srgbClr val="000000"/>
                </a:solidFill>
                <a:latin typeface="Cambria" panose="02040503050406030204" pitchFamily="18" charset="0"/>
                <a:ea typeface="MS Mincho"/>
                <a:cs typeface="Times New Roman" panose="02020603050405020304" pitchFamily="18" charset="0"/>
              </a:rPr>
              <a:t>left </a:t>
            </a:r>
            <a:r>
              <a:rPr lang="en-US" sz="2800" dirty="0" smtClean="0">
                <a:solidFill>
                  <a:srgbClr val="000000"/>
                </a:solidFill>
                <a:latin typeface="Cambria" panose="02040503050406030204" pitchFamily="18" charset="0"/>
                <a:ea typeface="MS Mincho"/>
                <a:cs typeface="Times New Roman" panose="02020603050405020304" pitchFamily="18" charset="0"/>
              </a:rPr>
              <a:t>to </a:t>
            </a:r>
            <a:r>
              <a:rPr lang="en-US" sz="2800" dirty="0">
                <a:solidFill>
                  <a:srgbClr val="000000"/>
                </a:solidFill>
                <a:latin typeface="Cambria" panose="02040503050406030204" pitchFamily="18" charset="0"/>
                <a:ea typeface="MS Mincho"/>
                <a:cs typeface="Times New Roman" panose="02020603050405020304" pitchFamily="18" charset="0"/>
              </a:rPr>
              <a:t>chance. </a:t>
            </a:r>
            <a:endParaRPr lang="es-CL" sz="2800" dirty="0">
              <a:effectLst/>
              <a:latin typeface="Cambria" panose="02040503050406030204" pitchFamily="18" charset="0"/>
              <a:ea typeface="MS Mincho"/>
              <a:cs typeface="Times New Roman" panose="02020603050405020304" pitchFamily="18" charset="0"/>
            </a:endParaRPr>
          </a:p>
        </p:txBody>
      </p:sp>
      <p:sp>
        <p:nvSpPr>
          <p:cNvPr id="3" name="2 CuadroTexto"/>
          <p:cNvSpPr txBox="1"/>
          <p:nvPr/>
        </p:nvSpPr>
        <p:spPr>
          <a:xfrm>
            <a:off x="899045" y="26470"/>
            <a:ext cx="2593963" cy="1569660"/>
          </a:xfrm>
          <a:prstGeom prst="rect">
            <a:avLst/>
          </a:prstGeom>
          <a:noFill/>
        </p:spPr>
        <p:txBody>
          <a:bodyPr wrap="square" rtlCol="0">
            <a:spAutoFit/>
          </a:bodyPr>
          <a:lstStyle/>
          <a:p>
            <a:r>
              <a:rPr lang="es-CL" sz="3200" b="1" dirty="0" smtClean="0"/>
              <a:t>ANALYSIS </a:t>
            </a:r>
          </a:p>
          <a:p>
            <a:r>
              <a:rPr lang="es-CL" sz="3200" b="1" dirty="0" smtClean="0"/>
              <a:t>AND </a:t>
            </a:r>
          </a:p>
          <a:p>
            <a:r>
              <a:rPr lang="es-CL" sz="3200" b="1" dirty="0" smtClean="0"/>
              <a:t>RESULTS</a:t>
            </a:r>
            <a:endParaRPr lang="es-CL" sz="3200" b="1" dirty="0"/>
          </a:p>
        </p:txBody>
      </p:sp>
      <p:sp>
        <p:nvSpPr>
          <p:cNvPr id="4" name="Marcador de pie de página 3"/>
          <p:cNvSpPr>
            <a:spLocks noGrp="1"/>
          </p:cNvSpPr>
          <p:nvPr>
            <p:ph type="ftr" sz="quarter" idx="11"/>
          </p:nvPr>
        </p:nvSpPr>
        <p:spPr>
          <a:xfrm>
            <a:off x="7087705" y="6245225"/>
            <a:ext cx="3860800" cy="476250"/>
          </a:xfrm>
        </p:spPr>
        <p:txBody>
          <a:bodyPr/>
          <a:lstStyle/>
          <a:p>
            <a:r>
              <a:rPr lang="es-CL" b="1" dirty="0" smtClean="0">
                <a:solidFill>
                  <a:schemeClr val="accent2"/>
                </a:solidFill>
              </a:rPr>
              <a:t>www.usach.cl</a:t>
            </a:r>
            <a:endParaRPr lang="es-CL" b="1" dirty="0">
              <a:solidFill>
                <a:schemeClr val="accent2"/>
              </a:solidFill>
            </a:endParaRPr>
          </a:p>
        </p:txBody>
      </p:sp>
      <p:sp>
        <p:nvSpPr>
          <p:cNvPr id="5" name="Marcador de número de diapositiva 4"/>
          <p:cNvSpPr>
            <a:spLocks noGrp="1"/>
          </p:cNvSpPr>
          <p:nvPr>
            <p:ph type="sldNum" sz="quarter" idx="12"/>
          </p:nvPr>
        </p:nvSpPr>
        <p:spPr/>
        <p:txBody>
          <a:bodyPr/>
          <a:lstStyle/>
          <a:p>
            <a:fld id="{26AA08BD-AE99-4B88-8664-028B4965A60B}" type="slidenum">
              <a:rPr lang="es-CL" smtClean="0"/>
              <a:t>23</a:t>
            </a:fld>
            <a:endParaRPr lang="es-CL"/>
          </a:p>
        </p:txBody>
      </p:sp>
    </p:spTree>
    <p:extLst>
      <p:ext uri="{BB962C8B-B14F-4D97-AF65-F5344CB8AC3E}">
        <p14:creationId xmlns:p14="http://schemas.microsoft.com/office/powerpoint/2010/main" val="7372934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730752" y="-19562"/>
            <a:ext cx="8534400" cy="6117829"/>
          </a:xfrm>
          <a:prstGeom prst="rect">
            <a:avLst/>
          </a:prstGeom>
          <a:noFill/>
        </p:spPr>
        <p:txBody>
          <a:bodyPr wrap="square" rtlCol="0">
            <a:spAutoFit/>
          </a:bodyPr>
          <a:lstStyle/>
          <a:p>
            <a:pPr algn="just">
              <a:lnSpc>
                <a:spcPct val="150000"/>
              </a:lnSpc>
            </a:pPr>
            <a:r>
              <a:rPr lang="es-CL" sz="2400" dirty="0" smtClean="0"/>
              <a:t>To conclude then, as the title of this presentation suggests, the role of trust in a tourist destination is Paramount. The effectiveness of trust is apparent to all, as we live, stay, eat, work, visit and interact in this place to day. Trust is built on the foundation of public and private institutions and on its local Inhabitants. Their honesty, benevolence and competence form the whole attitudes towards the perception of trust. Trust, as I have demonstrated is the outcome of functional, hedonic and symbolic benefits, and together are the antecedents of our ultimate objective. The ultimate objective being tourist satisfaction.</a:t>
            </a:r>
            <a:endParaRPr lang="es-CL" sz="2400" dirty="0"/>
          </a:p>
        </p:txBody>
      </p:sp>
      <p:sp>
        <p:nvSpPr>
          <p:cNvPr id="3" name="2 CuadroTexto"/>
          <p:cNvSpPr txBox="1"/>
          <p:nvPr/>
        </p:nvSpPr>
        <p:spPr>
          <a:xfrm>
            <a:off x="603504" y="8182"/>
            <a:ext cx="3291840" cy="584775"/>
          </a:xfrm>
          <a:prstGeom prst="rect">
            <a:avLst/>
          </a:prstGeom>
          <a:noFill/>
        </p:spPr>
        <p:txBody>
          <a:bodyPr wrap="square" rtlCol="0">
            <a:spAutoFit/>
          </a:bodyPr>
          <a:lstStyle/>
          <a:p>
            <a:r>
              <a:rPr lang="es-CL" sz="3200" b="1" dirty="0" smtClean="0"/>
              <a:t>CONCLUSIONS</a:t>
            </a:r>
            <a:endParaRPr lang="es-CL" sz="3200" b="1" dirty="0"/>
          </a:p>
        </p:txBody>
      </p:sp>
      <p:sp>
        <p:nvSpPr>
          <p:cNvPr id="4" name="Marcador de pie de página 3"/>
          <p:cNvSpPr>
            <a:spLocks noGrp="1"/>
          </p:cNvSpPr>
          <p:nvPr>
            <p:ph type="ftr" sz="quarter" idx="11"/>
          </p:nvPr>
        </p:nvSpPr>
        <p:spPr>
          <a:xfrm>
            <a:off x="6998252" y="6245225"/>
            <a:ext cx="3860800" cy="476250"/>
          </a:xfrm>
        </p:spPr>
        <p:txBody>
          <a:bodyPr/>
          <a:lstStyle/>
          <a:p>
            <a:r>
              <a:rPr lang="es-CL" b="1" dirty="0" smtClean="0">
                <a:solidFill>
                  <a:schemeClr val="accent2"/>
                </a:solidFill>
              </a:rPr>
              <a:t>www.usach.cl</a:t>
            </a:r>
            <a:endParaRPr lang="es-CL" b="1" dirty="0">
              <a:solidFill>
                <a:schemeClr val="accent2"/>
              </a:solidFill>
            </a:endParaRPr>
          </a:p>
        </p:txBody>
      </p:sp>
      <p:sp>
        <p:nvSpPr>
          <p:cNvPr id="5" name="Marcador de número de diapositiva 4"/>
          <p:cNvSpPr>
            <a:spLocks noGrp="1"/>
          </p:cNvSpPr>
          <p:nvPr>
            <p:ph type="sldNum" sz="quarter" idx="12"/>
          </p:nvPr>
        </p:nvSpPr>
        <p:spPr/>
        <p:txBody>
          <a:bodyPr/>
          <a:lstStyle/>
          <a:p>
            <a:fld id="{26AA08BD-AE99-4B88-8664-028B4965A60B}" type="slidenum">
              <a:rPr lang="es-CL" smtClean="0"/>
              <a:t>24</a:t>
            </a:fld>
            <a:endParaRPr lang="es-CL"/>
          </a:p>
        </p:txBody>
      </p:sp>
    </p:spTree>
    <p:extLst>
      <p:ext uri="{BB962C8B-B14F-4D97-AF65-F5344CB8AC3E}">
        <p14:creationId xmlns:p14="http://schemas.microsoft.com/office/powerpoint/2010/main" val="32233262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518213" y="1046194"/>
            <a:ext cx="8918413" cy="3785652"/>
          </a:xfrm>
          <a:prstGeom prst="rect">
            <a:avLst/>
          </a:prstGeom>
          <a:noFill/>
        </p:spPr>
        <p:txBody>
          <a:bodyPr wrap="square" rtlCol="0">
            <a:spAutoFit/>
          </a:bodyPr>
          <a:lstStyle/>
          <a:p>
            <a:pPr algn="just">
              <a:lnSpc>
                <a:spcPct val="150000"/>
              </a:lnSpc>
            </a:pPr>
            <a:r>
              <a:rPr lang="es-CL" sz="3200" dirty="0" smtClean="0"/>
              <a:t>THANK YOU, FOR YOU ATTENTION. PLEASE IF YOU HAVE ANY QUESTIONS, I WILL BE HAPPY TO ANSWER THEM TO THE BEST OF MY ABILITY, BEARING IN MIND THAT ENGLISH IS MY SECOND LANGUAGE. </a:t>
            </a:r>
            <a:endParaRPr lang="es-CL" sz="3200" dirty="0"/>
          </a:p>
        </p:txBody>
      </p:sp>
      <p:sp>
        <p:nvSpPr>
          <p:cNvPr id="4" name="Marcador de pie de página 3"/>
          <p:cNvSpPr>
            <a:spLocks noGrp="1"/>
          </p:cNvSpPr>
          <p:nvPr>
            <p:ph type="ftr" sz="quarter" idx="11"/>
          </p:nvPr>
        </p:nvSpPr>
        <p:spPr>
          <a:xfrm>
            <a:off x="7047948" y="6245225"/>
            <a:ext cx="3860800" cy="476250"/>
          </a:xfrm>
        </p:spPr>
        <p:txBody>
          <a:bodyPr/>
          <a:lstStyle/>
          <a:p>
            <a:r>
              <a:rPr lang="es-CL" b="1" dirty="0" smtClean="0">
                <a:solidFill>
                  <a:schemeClr val="accent2"/>
                </a:solidFill>
              </a:rPr>
              <a:t>www.usach.cl</a:t>
            </a:r>
            <a:endParaRPr lang="es-CL" b="1" dirty="0">
              <a:solidFill>
                <a:schemeClr val="accent2"/>
              </a:solidFill>
            </a:endParaRPr>
          </a:p>
        </p:txBody>
      </p:sp>
      <p:sp>
        <p:nvSpPr>
          <p:cNvPr id="5" name="Marcador de número de diapositiva 4"/>
          <p:cNvSpPr>
            <a:spLocks noGrp="1"/>
          </p:cNvSpPr>
          <p:nvPr>
            <p:ph type="sldNum" sz="quarter" idx="12"/>
          </p:nvPr>
        </p:nvSpPr>
        <p:spPr/>
        <p:txBody>
          <a:bodyPr/>
          <a:lstStyle/>
          <a:p>
            <a:fld id="{26AA08BD-AE99-4B88-8664-028B4965A60B}" type="slidenum">
              <a:rPr lang="es-CL" smtClean="0"/>
              <a:t>25</a:t>
            </a:fld>
            <a:endParaRPr lang="es-CL"/>
          </a:p>
        </p:txBody>
      </p:sp>
    </p:spTree>
    <p:extLst>
      <p:ext uri="{BB962C8B-B14F-4D97-AF65-F5344CB8AC3E}">
        <p14:creationId xmlns:p14="http://schemas.microsoft.com/office/powerpoint/2010/main" val="42852209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1908044" y="1737360"/>
            <a:ext cx="9144000" cy="2798064"/>
          </a:xfrm>
        </p:spPr>
        <p:txBody>
          <a:bodyPr>
            <a:normAutofit fontScale="90000"/>
          </a:bodyPr>
          <a:lstStyle/>
          <a:p>
            <a:pPr>
              <a:lnSpc>
                <a:spcPct val="116000"/>
              </a:lnSpc>
              <a:spcAft>
                <a:spcPts val="1000"/>
              </a:spcAft>
            </a:pPr>
            <a:r>
              <a:rPr lang="en-US" b="1" dirty="0" smtClean="0">
                <a:effectLst/>
                <a:latin typeface="Times New Roman"/>
                <a:ea typeface="Calibri"/>
                <a:cs typeface="Calibri"/>
              </a:rPr>
              <a:t/>
            </a:r>
            <a:br>
              <a:rPr lang="en-US" b="1" dirty="0" smtClean="0">
                <a:effectLst/>
                <a:latin typeface="Times New Roman"/>
                <a:ea typeface="Calibri"/>
                <a:cs typeface="Calibri"/>
              </a:rPr>
            </a:br>
            <a:r>
              <a:rPr lang="en-US" b="1" dirty="0">
                <a:latin typeface="Times New Roman"/>
                <a:ea typeface="Calibri"/>
                <a:cs typeface="Calibri"/>
              </a:rPr>
              <a:t/>
            </a:r>
            <a:br>
              <a:rPr lang="en-US" b="1" dirty="0">
                <a:latin typeface="Times New Roman"/>
                <a:ea typeface="Calibri"/>
                <a:cs typeface="Calibri"/>
              </a:rPr>
            </a:br>
            <a:r>
              <a:rPr lang="en-US" b="1" dirty="0" smtClean="0">
                <a:latin typeface="Times New Roman"/>
                <a:ea typeface="Calibri"/>
                <a:cs typeface="Calibri"/>
              </a:rPr>
              <a:t/>
            </a:r>
            <a:br>
              <a:rPr lang="en-US" b="1" dirty="0" smtClean="0">
                <a:latin typeface="Times New Roman"/>
                <a:ea typeface="Calibri"/>
                <a:cs typeface="Calibri"/>
              </a:rPr>
            </a:br>
            <a:r>
              <a:rPr lang="en-US" b="1" dirty="0">
                <a:latin typeface="Times New Roman"/>
                <a:ea typeface="Calibri"/>
                <a:cs typeface="Calibri"/>
              </a:rPr>
              <a:t/>
            </a:r>
            <a:br>
              <a:rPr lang="en-US" b="1" dirty="0">
                <a:latin typeface="Times New Roman"/>
                <a:ea typeface="Calibri"/>
                <a:cs typeface="Calibri"/>
              </a:rPr>
            </a:br>
            <a:r>
              <a:rPr lang="en-US" b="1" dirty="0" smtClean="0">
                <a:latin typeface="Times New Roman"/>
                <a:ea typeface="Calibri"/>
                <a:cs typeface="Calibri"/>
              </a:rPr>
              <a:t/>
            </a:r>
            <a:br>
              <a:rPr lang="en-US" b="1" dirty="0" smtClean="0">
                <a:latin typeface="Times New Roman"/>
                <a:ea typeface="Calibri"/>
                <a:cs typeface="Calibri"/>
              </a:rPr>
            </a:br>
            <a:r>
              <a:rPr lang="en-US" b="1" dirty="0">
                <a:latin typeface="Times New Roman"/>
                <a:ea typeface="Calibri"/>
                <a:cs typeface="Calibri"/>
              </a:rPr>
              <a:t/>
            </a:r>
            <a:br>
              <a:rPr lang="en-US" b="1" dirty="0">
                <a:latin typeface="Times New Roman"/>
                <a:ea typeface="Calibri"/>
                <a:cs typeface="Calibri"/>
              </a:rPr>
            </a:br>
            <a:r>
              <a:rPr lang="en-US" b="1" dirty="0" smtClean="0">
                <a:latin typeface="Times New Roman"/>
                <a:ea typeface="Calibri"/>
                <a:cs typeface="Calibri"/>
              </a:rPr>
              <a:t/>
            </a:r>
            <a:br>
              <a:rPr lang="en-US" b="1" dirty="0" smtClean="0">
                <a:latin typeface="Times New Roman"/>
                <a:ea typeface="Calibri"/>
                <a:cs typeface="Calibri"/>
              </a:rPr>
            </a:br>
            <a:r>
              <a:rPr lang="en-US" b="1" dirty="0">
                <a:latin typeface="Times New Roman"/>
                <a:ea typeface="Calibri"/>
                <a:cs typeface="Calibri"/>
              </a:rPr>
              <a:t/>
            </a:r>
            <a:br>
              <a:rPr lang="en-US" b="1" dirty="0">
                <a:latin typeface="Times New Roman"/>
                <a:ea typeface="Calibri"/>
                <a:cs typeface="Calibri"/>
              </a:rPr>
            </a:br>
            <a:r>
              <a:rPr lang="en-US" b="1" dirty="0" smtClean="0">
                <a:latin typeface="Times New Roman"/>
                <a:ea typeface="Calibri"/>
                <a:cs typeface="Calibri"/>
              </a:rPr>
              <a:t/>
            </a:r>
            <a:br>
              <a:rPr lang="en-US" b="1" dirty="0" smtClean="0">
                <a:latin typeface="Times New Roman"/>
                <a:ea typeface="Calibri"/>
                <a:cs typeface="Calibri"/>
              </a:rPr>
            </a:br>
            <a:r>
              <a:rPr lang="en-US" b="1" dirty="0">
                <a:latin typeface="Times New Roman"/>
                <a:ea typeface="Calibri"/>
                <a:cs typeface="Calibri"/>
              </a:rPr>
              <a:t/>
            </a:r>
            <a:br>
              <a:rPr lang="en-US" b="1" dirty="0">
                <a:latin typeface="Times New Roman"/>
                <a:ea typeface="Calibri"/>
                <a:cs typeface="Calibri"/>
              </a:rPr>
            </a:br>
            <a:r>
              <a:rPr lang="en-US" b="1" dirty="0" smtClean="0">
                <a:latin typeface="Times New Roman"/>
                <a:ea typeface="Calibri"/>
                <a:cs typeface="Calibri"/>
              </a:rPr>
              <a:t/>
            </a:r>
            <a:br>
              <a:rPr lang="en-US" b="1" dirty="0" smtClean="0">
                <a:latin typeface="Times New Roman"/>
                <a:ea typeface="Calibri"/>
                <a:cs typeface="Calibri"/>
              </a:rPr>
            </a:br>
            <a:r>
              <a:rPr lang="en-US" b="1" dirty="0">
                <a:latin typeface="Times New Roman"/>
                <a:ea typeface="Calibri"/>
                <a:cs typeface="Calibri"/>
              </a:rPr>
              <a:t/>
            </a:r>
            <a:br>
              <a:rPr lang="en-US" b="1" dirty="0">
                <a:latin typeface="Times New Roman"/>
                <a:ea typeface="Calibri"/>
                <a:cs typeface="Calibri"/>
              </a:rPr>
            </a:br>
            <a:r>
              <a:rPr lang="en-US" b="1" dirty="0" smtClean="0">
                <a:latin typeface="Times New Roman"/>
                <a:ea typeface="Calibri"/>
                <a:cs typeface="Calibri"/>
              </a:rPr>
              <a:t/>
            </a:r>
            <a:br>
              <a:rPr lang="en-US" b="1" dirty="0" smtClean="0">
                <a:latin typeface="Times New Roman"/>
                <a:ea typeface="Calibri"/>
                <a:cs typeface="Calibri"/>
              </a:rPr>
            </a:br>
            <a:r>
              <a:rPr lang="en-US" b="1" dirty="0">
                <a:latin typeface="Times New Roman"/>
                <a:ea typeface="Calibri"/>
                <a:cs typeface="Calibri"/>
              </a:rPr>
              <a:t/>
            </a:r>
            <a:br>
              <a:rPr lang="en-US" b="1" dirty="0">
                <a:latin typeface="Times New Roman"/>
                <a:ea typeface="Calibri"/>
                <a:cs typeface="Calibri"/>
              </a:rPr>
            </a:br>
            <a:r>
              <a:rPr lang="en-US" b="1" dirty="0" smtClean="0">
                <a:latin typeface="Times New Roman"/>
                <a:ea typeface="Calibri"/>
                <a:cs typeface="Calibri"/>
              </a:rPr>
              <a:t/>
            </a:r>
            <a:br>
              <a:rPr lang="en-US" b="1" dirty="0" smtClean="0">
                <a:latin typeface="Times New Roman"/>
                <a:ea typeface="Calibri"/>
                <a:cs typeface="Calibri"/>
              </a:rPr>
            </a:br>
            <a:r>
              <a:rPr lang="en-US" b="1" dirty="0">
                <a:latin typeface="Times New Roman"/>
                <a:ea typeface="Calibri"/>
                <a:cs typeface="Calibri"/>
              </a:rPr>
              <a:t/>
            </a:r>
            <a:br>
              <a:rPr lang="en-US" b="1" dirty="0">
                <a:latin typeface="Times New Roman"/>
                <a:ea typeface="Calibri"/>
                <a:cs typeface="Calibri"/>
              </a:rPr>
            </a:br>
            <a:r>
              <a:rPr lang="en-US" b="1" dirty="0" smtClean="0">
                <a:latin typeface="Times New Roman"/>
                <a:ea typeface="Calibri"/>
                <a:cs typeface="Calibri"/>
              </a:rPr>
              <a:t/>
            </a:r>
            <a:br>
              <a:rPr lang="en-US" b="1" dirty="0" smtClean="0">
                <a:latin typeface="Times New Roman"/>
                <a:ea typeface="Calibri"/>
                <a:cs typeface="Calibri"/>
              </a:rPr>
            </a:br>
            <a:r>
              <a:rPr lang="en-US" b="1" dirty="0">
                <a:latin typeface="Times New Roman"/>
                <a:ea typeface="Calibri"/>
                <a:cs typeface="Calibri"/>
              </a:rPr>
              <a:t/>
            </a:r>
            <a:br>
              <a:rPr lang="en-US" b="1" dirty="0">
                <a:latin typeface="Times New Roman"/>
                <a:ea typeface="Calibri"/>
                <a:cs typeface="Calibri"/>
              </a:rPr>
            </a:br>
            <a:r>
              <a:rPr lang="en-US" b="1" dirty="0" smtClean="0">
                <a:latin typeface="Times New Roman"/>
                <a:ea typeface="Calibri"/>
                <a:cs typeface="Calibri"/>
              </a:rPr>
              <a:t/>
            </a:r>
            <a:br>
              <a:rPr lang="en-US" b="1" dirty="0" smtClean="0">
                <a:latin typeface="Times New Roman"/>
                <a:ea typeface="Calibri"/>
                <a:cs typeface="Calibri"/>
              </a:rPr>
            </a:br>
            <a:r>
              <a:rPr lang="en-US" b="1" dirty="0" smtClean="0">
                <a:effectLst/>
                <a:latin typeface="Times New Roman"/>
                <a:ea typeface="Calibri"/>
                <a:cs typeface="Calibri"/>
              </a:rPr>
              <a:t>Antecedents of Tourist Satisfaction. The Role of Trust in a Tourist Destination</a:t>
            </a:r>
            <a:endParaRPr lang="es-CL" dirty="0"/>
          </a:p>
        </p:txBody>
      </p:sp>
      <p:sp>
        <p:nvSpPr>
          <p:cNvPr id="3" name="2 Subtítulo"/>
          <p:cNvSpPr>
            <a:spLocks noGrp="1"/>
          </p:cNvSpPr>
          <p:nvPr>
            <p:ph type="subTitle" idx="1"/>
          </p:nvPr>
        </p:nvSpPr>
        <p:spPr>
          <a:xfrm>
            <a:off x="2908853" y="4535424"/>
            <a:ext cx="9144000" cy="1655762"/>
          </a:xfrm>
        </p:spPr>
        <p:txBody>
          <a:bodyPr>
            <a:normAutofit fontScale="92500" lnSpcReduction="20000"/>
          </a:bodyPr>
          <a:lstStyle/>
          <a:p>
            <a:pPr>
              <a:lnSpc>
                <a:spcPct val="115000"/>
              </a:lnSpc>
            </a:pPr>
            <a:r>
              <a:rPr lang="es-CL" i="1" dirty="0" smtClean="0">
                <a:effectLst/>
                <a:latin typeface="Times New Roman"/>
                <a:ea typeface="Calibri"/>
                <a:cs typeface="Calibri"/>
              </a:rPr>
              <a:t>Enrique Marinao </a:t>
            </a:r>
            <a:endParaRPr lang="es-CL" sz="2800" dirty="0">
              <a:ea typeface="Calibri"/>
              <a:cs typeface="Calibri"/>
            </a:endParaRPr>
          </a:p>
          <a:p>
            <a:pPr>
              <a:lnSpc>
                <a:spcPct val="115000"/>
              </a:lnSpc>
            </a:pPr>
            <a:r>
              <a:rPr lang="es-CL" i="1" dirty="0" smtClean="0">
                <a:effectLst/>
                <a:latin typeface="Times New Roman"/>
                <a:ea typeface="Calibri"/>
                <a:cs typeface="Calibri"/>
              </a:rPr>
              <a:t>Departamento de Administración. Facultad de Administración y Economía</a:t>
            </a:r>
            <a:endParaRPr lang="es-CL" sz="2800" dirty="0">
              <a:ea typeface="Calibri"/>
              <a:cs typeface="Calibri"/>
            </a:endParaRPr>
          </a:p>
          <a:p>
            <a:pPr>
              <a:lnSpc>
                <a:spcPct val="115000"/>
              </a:lnSpc>
            </a:pPr>
            <a:r>
              <a:rPr lang="es-CL" i="1" dirty="0" smtClean="0">
                <a:effectLst/>
                <a:latin typeface="Times New Roman"/>
                <a:ea typeface="Calibri"/>
                <a:cs typeface="Calibri"/>
              </a:rPr>
              <a:t>Universidad de Santiago de Chile. Chile</a:t>
            </a:r>
            <a:endParaRPr lang="es-CL" sz="2800" dirty="0">
              <a:ea typeface="Calibri"/>
              <a:cs typeface="Calibri"/>
            </a:endParaRPr>
          </a:p>
          <a:p>
            <a:pPr>
              <a:lnSpc>
                <a:spcPct val="115000"/>
              </a:lnSpc>
            </a:pPr>
            <a:r>
              <a:rPr lang="es-CL" i="1" dirty="0" smtClean="0">
                <a:effectLst/>
                <a:latin typeface="Times New Roman"/>
                <a:ea typeface="Calibri"/>
                <a:cs typeface="Calibri"/>
              </a:rPr>
              <a:t>Email: </a:t>
            </a:r>
            <a:r>
              <a:rPr lang="es-CL" i="1" u="sng" dirty="0" smtClean="0">
                <a:solidFill>
                  <a:srgbClr val="0563C1"/>
                </a:solidFill>
                <a:effectLst/>
                <a:latin typeface="Times New Roman"/>
                <a:ea typeface="Calibri"/>
                <a:cs typeface="Calibri"/>
                <a:hlinkClick r:id="rId4"/>
              </a:rPr>
              <a:t>enrique.marinao@usach.cl</a:t>
            </a:r>
            <a:endParaRPr lang="es-CL" sz="2800" dirty="0">
              <a:ea typeface="Calibri"/>
              <a:cs typeface="Calibri"/>
            </a:endParaRPr>
          </a:p>
          <a:p>
            <a:endParaRPr lang="es-CL" dirty="0"/>
          </a:p>
        </p:txBody>
      </p:sp>
      <p:pic>
        <p:nvPicPr>
          <p:cNvPr id="4" name="Imagen 3"/>
          <p:cNvPicPr>
            <a:picLocks noChangeAspect="1"/>
          </p:cNvPicPr>
          <p:nvPr/>
        </p:nvPicPr>
        <p:blipFill>
          <a:blip r:embed="rId5"/>
          <a:stretch>
            <a:fillRect/>
          </a:stretch>
        </p:blipFill>
        <p:spPr>
          <a:xfrm>
            <a:off x="1584217" y="152121"/>
            <a:ext cx="9613501" cy="1303334"/>
          </a:xfrm>
          <a:prstGeom prst="rect">
            <a:avLst/>
          </a:prstGeom>
        </p:spPr>
      </p:pic>
      <p:sp>
        <p:nvSpPr>
          <p:cNvPr id="5" name="Marcador de pie de página 4"/>
          <p:cNvSpPr>
            <a:spLocks noGrp="1"/>
          </p:cNvSpPr>
          <p:nvPr>
            <p:ph type="ftr" sz="quarter" idx="11"/>
          </p:nvPr>
        </p:nvSpPr>
        <p:spPr>
          <a:xfrm>
            <a:off x="6807200" y="6245225"/>
            <a:ext cx="3860800" cy="476250"/>
          </a:xfrm>
        </p:spPr>
        <p:txBody>
          <a:bodyPr/>
          <a:lstStyle/>
          <a:p>
            <a:r>
              <a:rPr lang="es-CL" b="1" dirty="0" smtClean="0">
                <a:solidFill>
                  <a:schemeClr val="accent2"/>
                </a:solidFill>
              </a:rPr>
              <a:t>www.usach.cl</a:t>
            </a:r>
            <a:endParaRPr lang="es-CL" b="1" dirty="0">
              <a:solidFill>
                <a:schemeClr val="accent2"/>
              </a:solidFill>
            </a:endParaRPr>
          </a:p>
        </p:txBody>
      </p:sp>
      <p:sp>
        <p:nvSpPr>
          <p:cNvPr id="6" name="Marcador de número de diapositiva 5"/>
          <p:cNvSpPr>
            <a:spLocks noGrp="1"/>
          </p:cNvSpPr>
          <p:nvPr>
            <p:ph type="sldNum" sz="quarter" idx="12"/>
          </p:nvPr>
        </p:nvSpPr>
        <p:spPr/>
        <p:txBody>
          <a:bodyPr/>
          <a:lstStyle/>
          <a:p>
            <a:fld id="{26AA08BD-AE99-4B88-8664-028B4965A60B}" type="slidenum">
              <a:rPr lang="es-CL" smtClean="0">
                <a:solidFill>
                  <a:srgbClr val="000000"/>
                </a:solidFill>
              </a:rPr>
              <a:pPr/>
              <a:t>26</a:t>
            </a:fld>
            <a:endParaRPr lang="es-CL">
              <a:solidFill>
                <a:srgbClr val="000000"/>
              </a:solidFill>
            </a:endParaRPr>
          </a:p>
        </p:txBody>
      </p:sp>
    </p:spTree>
    <p:extLst>
      <p:ext uri="{BB962C8B-B14F-4D97-AF65-F5344CB8AC3E}">
        <p14:creationId xmlns:p14="http://schemas.microsoft.com/office/powerpoint/2010/main" val="1821817471"/>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995546" y="940652"/>
            <a:ext cx="9196454" cy="4616648"/>
          </a:xfrm>
          <a:prstGeom prst="rect">
            <a:avLst/>
          </a:prstGeom>
        </p:spPr>
        <p:txBody>
          <a:bodyPr wrap="square">
            <a:spAutoFit/>
          </a:bodyPr>
          <a:lstStyle/>
          <a:p>
            <a:pPr algn="just">
              <a:lnSpc>
                <a:spcPct val="150000"/>
              </a:lnSpc>
              <a:spcAft>
                <a:spcPts val="0"/>
              </a:spcAft>
            </a:pPr>
            <a:r>
              <a:rPr lang="en-US" sz="2800" dirty="0" smtClean="0">
                <a:effectLst/>
                <a:latin typeface="Cambria" panose="02040503050406030204" pitchFamily="18" charset="0"/>
                <a:ea typeface="MS Mincho"/>
                <a:cs typeface="Times New Roman" panose="02020603050405020304" pitchFamily="18" charset="0"/>
              </a:rPr>
              <a:t>My name is Enrique Marinao and I am the Professor of Marketing at the University of Santiago, Chile. One of my current areas of research is Tourism, but on a more human level it feels particularly appropriate to be here because in terms of holiday destinations Florida is one of the most popular destinations for international Chilean vacationers - with Miami, of course, providing the gateway.</a:t>
            </a:r>
            <a:endParaRPr lang="es-CL" sz="2800" dirty="0">
              <a:effectLst/>
              <a:latin typeface="Cambria" panose="02040503050406030204" pitchFamily="18" charset="0"/>
              <a:ea typeface="MS Mincho"/>
              <a:cs typeface="Times New Roman" panose="02020603050405020304" pitchFamily="18" charset="0"/>
            </a:endParaRPr>
          </a:p>
        </p:txBody>
      </p:sp>
      <p:sp>
        <p:nvSpPr>
          <p:cNvPr id="3" name="2 CuadroTexto"/>
          <p:cNvSpPr txBox="1"/>
          <p:nvPr/>
        </p:nvSpPr>
        <p:spPr>
          <a:xfrm>
            <a:off x="2980944" y="347471"/>
            <a:ext cx="3474720" cy="584775"/>
          </a:xfrm>
          <a:prstGeom prst="rect">
            <a:avLst/>
          </a:prstGeom>
          <a:noFill/>
        </p:spPr>
        <p:txBody>
          <a:bodyPr wrap="square" rtlCol="0">
            <a:spAutoFit/>
          </a:bodyPr>
          <a:lstStyle/>
          <a:p>
            <a:r>
              <a:rPr lang="es-CL" sz="3200" b="1" dirty="0" smtClean="0"/>
              <a:t>INTRODUCTION</a:t>
            </a:r>
            <a:endParaRPr lang="es-CL" sz="3200" b="1" dirty="0"/>
          </a:p>
        </p:txBody>
      </p:sp>
      <p:sp>
        <p:nvSpPr>
          <p:cNvPr id="4" name="Marcador de pie de página 3"/>
          <p:cNvSpPr>
            <a:spLocks noGrp="1"/>
          </p:cNvSpPr>
          <p:nvPr>
            <p:ph type="ftr" sz="quarter" idx="11"/>
          </p:nvPr>
        </p:nvSpPr>
        <p:spPr>
          <a:xfrm>
            <a:off x="5308600" y="6228798"/>
            <a:ext cx="3860800" cy="476250"/>
          </a:xfrm>
        </p:spPr>
        <p:txBody>
          <a:bodyPr/>
          <a:lstStyle/>
          <a:p>
            <a:r>
              <a:rPr lang="es-CL" b="1" dirty="0" smtClean="0">
                <a:solidFill>
                  <a:schemeClr val="accent2"/>
                </a:solidFill>
              </a:rPr>
              <a:t>www.usach.cl</a:t>
            </a:r>
            <a:endParaRPr lang="es-CL" b="1" dirty="0">
              <a:solidFill>
                <a:schemeClr val="accent2"/>
              </a:solidFill>
            </a:endParaRPr>
          </a:p>
        </p:txBody>
      </p:sp>
      <p:sp>
        <p:nvSpPr>
          <p:cNvPr id="5" name="Marcador de número de diapositiva 4"/>
          <p:cNvSpPr>
            <a:spLocks noGrp="1"/>
          </p:cNvSpPr>
          <p:nvPr>
            <p:ph type="sldNum" sz="quarter" idx="12"/>
          </p:nvPr>
        </p:nvSpPr>
        <p:spPr/>
        <p:txBody>
          <a:bodyPr/>
          <a:lstStyle/>
          <a:p>
            <a:fld id="{26AA08BD-AE99-4B88-8664-028B4965A60B}" type="slidenum">
              <a:rPr lang="es-CL" smtClean="0"/>
              <a:t>3</a:t>
            </a:fld>
            <a:endParaRPr lang="es-CL"/>
          </a:p>
        </p:txBody>
      </p:sp>
    </p:spTree>
    <p:extLst>
      <p:ext uri="{BB962C8B-B14F-4D97-AF65-F5344CB8AC3E}">
        <p14:creationId xmlns:p14="http://schemas.microsoft.com/office/powerpoint/2010/main" val="1564841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822192" y="146303"/>
            <a:ext cx="8369808" cy="5909310"/>
          </a:xfrm>
          <a:prstGeom prst="rect">
            <a:avLst/>
          </a:prstGeom>
        </p:spPr>
        <p:txBody>
          <a:bodyPr wrap="square">
            <a:spAutoFit/>
          </a:bodyPr>
          <a:lstStyle/>
          <a:p>
            <a:pPr algn="just">
              <a:lnSpc>
                <a:spcPct val="150000"/>
              </a:lnSpc>
              <a:spcAft>
                <a:spcPts val="0"/>
              </a:spcAft>
            </a:pPr>
            <a:r>
              <a:rPr lang="en-US" sz="2800" dirty="0" smtClean="0">
                <a:effectLst/>
                <a:latin typeface="Cambria" panose="02040503050406030204" pitchFamily="18" charset="0"/>
                <a:ea typeface="MS Mincho"/>
                <a:cs typeface="Times New Roman" panose="02020603050405020304" pitchFamily="18" charset="0"/>
              </a:rPr>
              <a:t>To set the scene a little, this presentation is based on my Ph.D. and investigates the important role of trust as an antecedent of tourist satisfaction and a consequence of functional, hedonic and symbolic benefits.  To begin with some core definitions, we all understand the concept of Trust, but in terms of Tourism particularly we think about the honesty, benevolence and competence of its local inhabitants, and its public and private institutions.</a:t>
            </a:r>
            <a:endParaRPr lang="es-CL" sz="2800" dirty="0">
              <a:effectLst/>
              <a:latin typeface="Cambria" panose="02040503050406030204" pitchFamily="18" charset="0"/>
              <a:ea typeface="MS Mincho"/>
              <a:cs typeface="Times New Roman" panose="02020603050405020304" pitchFamily="18" charset="0"/>
            </a:endParaRPr>
          </a:p>
        </p:txBody>
      </p:sp>
      <p:sp>
        <p:nvSpPr>
          <p:cNvPr id="3" name="2 CuadroTexto"/>
          <p:cNvSpPr txBox="1"/>
          <p:nvPr/>
        </p:nvSpPr>
        <p:spPr>
          <a:xfrm>
            <a:off x="640080" y="73370"/>
            <a:ext cx="3163824" cy="1077218"/>
          </a:xfrm>
          <a:prstGeom prst="rect">
            <a:avLst/>
          </a:prstGeom>
          <a:noFill/>
        </p:spPr>
        <p:txBody>
          <a:bodyPr wrap="square" rtlCol="0">
            <a:spAutoFit/>
          </a:bodyPr>
          <a:lstStyle/>
          <a:p>
            <a:r>
              <a:rPr lang="es-CL" sz="3200" b="1" dirty="0" smtClean="0"/>
              <a:t>THEORETICAL FOUNDATION</a:t>
            </a:r>
            <a:endParaRPr lang="es-CL" sz="3200" b="1" dirty="0"/>
          </a:p>
        </p:txBody>
      </p:sp>
      <p:sp>
        <p:nvSpPr>
          <p:cNvPr id="4" name="Marcador de pie de página 3"/>
          <p:cNvSpPr>
            <a:spLocks noGrp="1"/>
          </p:cNvSpPr>
          <p:nvPr>
            <p:ph type="ftr" sz="quarter" idx="11"/>
          </p:nvPr>
        </p:nvSpPr>
        <p:spPr>
          <a:xfrm>
            <a:off x="6004339" y="6245225"/>
            <a:ext cx="3860800" cy="476250"/>
          </a:xfrm>
        </p:spPr>
        <p:txBody>
          <a:bodyPr/>
          <a:lstStyle/>
          <a:p>
            <a:r>
              <a:rPr lang="es-CL" b="1" dirty="0" smtClean="0">
                <a:solidFill>
                  <a:schemeClr val="accent2"/>
                </a:solidFill>
              </a:rPr>
              <a:t>www.usach.cl</a:t>
            </a:r>
            <a:endParaRPr lang="es-CL" b="1" dirty="0">
              <a:solidFill>
                <a:schemeClr val="accent2"/>
              </a:solidFill>
            </a:endParaRPr>
          </a:p>
        </p:txBody>
      </p:sp>
      <p:sp>
        <p:nvSpPr>
          <p:cNvPr id="5" name="Marcador de número de diapositiva 4"/>
          <p:cNvSpPr>
            <a:spLocks noGrp="1"/>
          </p:cNvSpPr>
          <p:nvPr>
            <p:ph type="sldNum" sz="quarter" idx="12"/>
          </p:nvPr>
        </p:nvSpPr>
        <p:spPr/>
        <p:txBody>
          <a:bodyPr/>
          <a:lstStyle/>
          <a:p>
            <a:fld id="{26AA08BD-AE99-4B88-8664-028B4965A60B}" type="slidenum">
              <a:rPr lang="es-CL" smtClean="0"/>
              <a:t>4</a:t>
            </a:fld>
            <a:endParaRPr lang="es-CL"/>
          </a:p>
        </p:txBody>
      </p:sp>
    </p:spTree>
    <p:extLst>
      <p:ext uri="{BB962C8B-B14F-4D97-AF65-F5344CB8AC3E}">
        <p14:creationId xmlns:p14="http://schemas.microsoft.com/office/powerpoint/2010/main" val="3286903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544159" y="1535856"/>
            <a:ext cx="9647841" cy="3785652"/>
          </a:xfrm>
          <a:prstGeom prst="rect">
            <a:avLst/>
          </a:prstGeom>
        </p:spPr>
        <p:txBody>
          <a:bodyPr wrap="square">
            <a:spAutoFit/>
          </a:bodyPr>
          <a:lstStyle/>
          <a:p>
            <a:pPr algn="just">
              <a:lnSpc>
                <a:spcPct val="150000"/>
              </a:lnSpc>
              <a:spcAft>
                <a:spcPts val="0"/>
              </a:spcAft>
            </a:pPr>
            <a:r>
              <a:rPr lang="en-US" sz="3200" dirty="0" smtClean="0">
                <a:effectLst/>
                <a:latin typeface="Cambria" panose="02040503050406030204" pitchFamily="18" charset="0"/>
                <a:ea typeface="MS Mincho"/>
                <a:cs typeface="Times New Roman" panose="02020603050405020304" pitchFamily="18" charset="0"/>
              </a:rPr>
              <a:t> For example, if we were to compare Orlando with my home city of Santiago, we can clearly see the concept of trust operating in varying ways. Obviously, Orlando with its long history and investment in tourism scores high in trust from a tourists’ perspective. </a:t>
            </a:r>
            <a:endParaRPr lang="es-CL" sz="3200" dirty="0">
              <a:effectLst/>
              <a:latin typeface="Cambria" panose="02040503050406030204" pitchFamily="18" charset="0"/>
              <a:ea typeface="MS Mincho"/>
              <a:cs typeface="Times New Roman" panose="02020603050405020304" pitchFamily="18" charset="0"/>
            </a:endParaRPr>
          </a:p>
        </p:txBody>
      </p:sp>
      <p:sp>
        <p:nvSpPr>
          <p:cNvPr id="3" name="2 CuadroTexto"/>
          <p:cNvSpPr txBox="1"/>
          <p:nvPr/>
        </p:nvSpPr>
        <p:spPr>
          <a:xfrm>
            <a:off x="2544159" y="658144"/>
            <a:ext cx="6163056" cy="584775"/>
          </a:xfrm>
          <a:prstGeom prst="rect">
            <a:avLst/>
          </a:prstGeom>
          <a:noFill/>
        </p:spPr>
        <p:txBody>
          <a:bodyPr wrap="square" rtlCol="0">
            <a:spAutoFit/>
          </a:bodyPr>
          <a:lstStyle/>
          <a:p>
            <a:r>
              <a:rPr lang="es-CL" sz="3200" b="1" dirty="0" smtClean="0"/>
              <a:t>THEORETICAL FOUNDATION</a:t>
            </a:r>
            <a:endParaRPr lang="es-CL" sz="3200" b="1" dirty="0"/>
          </a:p>
        </p:txBody>
      </p:sp>
      <p:sp>
        <p:nvSpPr>
          <p:cNvPr id="4" name="Marcador de pie de página 3"/>
          <p:cNvSpPr>
            <a:spLocks noGrp="1"/>
          </p:cNvSpPr>
          <p:nvPr>
            <p:ph type="ftr" sz="quarter" idx="11"/>
          </p:nvPr>
        </p:nvSpPr>
        <p:spPr>
          <a:xfrm>
            <a:off x="5845313" y="6245225"/>
            <a:ext cx="3860800" cy="476250"/>
          </a:xfrm>
        </p:spPr>
        <p:txBody>
          <a:bodyPr/>
          <a:lstStyle/>
          <a:p>
            <a:r>
              <a:rPr lang="es-CL" b="1" dirty="0" smtClean="0">
                <a:solidFill>
                  <a:schemeClr val="accent2"/>
                </a:solidFill>
              </a:rPr>
              <a:t>www.usach.cl</a:t>
            </a:r>
            <a:endParaRPr lang="es-CL" b="1" dirty="0">
              <a:solidFill>
                <a:schemeClr val="accent2"/>
              </a:solidFill>
            </a:endParaRPr>
          </a:p>
        </p:txBody>
      </p:sp>
      <p:sp>
        <p:nvSpPr>
          <p:cNvPr id="5" name="Marcador de número de diapositiva 4"/>
          <p:cNvSpPr>
            <a:spLocks noGrp="1"/>
          </p:cNvSpPr>
          <p:nvPr>
            <p:ph type="sldNum" sz="quarter" idx="12"/>
          </p:nvPr>
        </p:nvSpPr>
        <p:spPr/>
        <p:txBody>
          <a:bodyPr/>
          <a:lstStyle/>
          <a:p>
            <a:fld id="{26AA08BD-AE99-4B88-8664-028B4965A60B}" type="slidenum">
              <a:rPr lang="es-CL" smtClean="0"/>
              <a:t>5</a:t>
            </a:fld>
            <a:endParaRPr lang="es-CL"/>
          </a:p>
        </p:txBody>
      </p:sp>
    </p:spTree>
    <p:extLst>
      <p:ext uri="{BB962C8B-B14F-4D97-AF65-F5344CB8AC3E}">
        <p14:creationId xmlns:p14="http://schemas.microsoft.com/office/powerpoint/2010/main" val="4266433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907792" y="1101512"/>
            <a:ext cx="9284208" cy="4524315"/>
          </a:xfrm>
          <a:prstGeom prst="rect">
            <a:avLst/>
          </a:prstGeom>
        </p:spPr>
        <p:txBody>
          <a:bodyPr wrap="square">
            <a:spAutoFit/>
          </a:bodyPr>
          <a:lstStyle/>
          <a:p>
            <a:pPr algn="just">
              <a:lnSpc>
                <a:spcPct val="150000"/>
              </a:lnSpc>
              <a:spcAft>
                <a:spcPts val="0"/>
              </a:spcAft>
            </a:pPr>
            <a:r>
              <a:rPr lang="en-US" sz="3200" dirty="0" smtClean="0">
                <a:effectLst/>
                <a:latin typeface="Cambria" panose="02040503050406030204" pitchFamily="18" charset="0"/>
                <a:ea typeface="MS Mincho"/>
                <a:cs typeface="Times New Roman" panose="02020603050405020304" pitchFamily="18" charset="0"/>
              </a:rPr>
              <a:t>This understanding is transversal and includes confidence in local industry, service industry – hotels, restaurants, law enforcement agencies, industry offices, regulators, and the people and staff who work within them, even through to the person on the street. Confidence is high.</a:t>
            </a:r>
            <a:endParaRPr lang="es-CL" sz="3200" dirty="0">
              <a:effectLst/>
              <a:latin typeface="Cambria" panose="02040503050406030204" pitchFamily="18" charset="0"/>
              <a:ea typeface="MS Mincho"/>
              <a:cs typeface="Times New Roman" panose="02020603050405020304" pitchFamily="18" charset="0"/>
            </a:endParaRPr>
          </a:p>
        </p:txBody>
      </p:sp>
      <p:sp>
        <p:nvSpPr>
          <p:cNvPr id="3" name="2 CuadroTexto"/>
          <p:cNvSpPr txBox="1"/>
          <p:nvPr/>
        </p:nvSpPr>
        <p:spPr>
          <a:xfrm>
            <a:off x="2907792" y="311114"/>
            <a:ext cx="6016752" cy="584775"/>
          </a:xfrm>
          <a:prstGeom prst="rect">
            <a:avLst/>
          </a:prstGeom>
          <a:noFill/>
        </p:spPr>
        <p:txBody>
          <a:bodyPr wrap="square" rtlCol="0">
            <a:spAutoFit/>
          </a:bodyPr>
          <a:lstStyle/>
          <a:p>
            <a:r>
              <a:rPr lang="es-CL" sz="3200" b="1" dirty="0" smtClean="0"/>
              <a:t>THEORETICAL FOUNDATION</a:t>
            </a:r>
            <a:endParaRPr lang="es-CL" sz="3200" b="1" dirty="0"/>
          </a:p>
        </p:txBody>
      </p:sp>
      <p:sp>
        <p:nvSpPr>
          <p:cNvPr id="4" name="Marcador de pie de página 3"/>
          <p:cNvSpPr>
            <a:spLocks noGrp="1"/>
          </p:cNvSpPr>
          <p:nvPr>
            <p:ph type="ftr" sz="quarter" idx="11"/>
          </p:nvPr>
        </p:nvSpPr>
        <p:spPr>
          <a:xfrm>
            <a:off x="6044096" y="6245225"/>
            <a:ext cx="3860800" cy="476250"/>
          </a:xfrm>
        </p:spPr>
        <p:txBody>
          <a:bodyPr/>
          <a:lstStyle/>
          <a:p>
            <a:r>
              <a:rPr lang="es-CL" b="1" dirty="0" smtClean="0">
                <a:solidFill>
                  <a:schemeClr val="accent2"/>
                </a:solidFill>
              </a:rPr>
              <a:t>www.usach.cl</a:t>
            </a:r>
            <a:endParaRPr lang="es-CL" b="1" dirty="0">
              <a:solidFill>
                <a:schemeClr val="accent2"/>
              </a:solidFill>
            </a:endParaRPr>
          </a:p>
        </p:txBody>
      </p:sp>
      <p:sp>
        <p:nvSpPr>
          <p:cNvPr id="5" name="Marcador de número de diapositiva 4"/>
          <p:cNvSpPr>
            <a:spLocks noGrp="1"/>
          </p:cNvSpPr>
          <p:nvPr>
            <p:ph type="sldNum" sz="quarter" idx="12"/>
          </p:nvPr>
        </p:nvSpPr>
        <p:spPr/>
        <p:txBody>
          <a:bodyPr/>
          <a:lstStyle/>
          <a:p>
            <a:fld id="{26AA08BD-AE99-4B88-8664-028B4965A60B}" type="slidenum">
              <a:rPr lang="es-CL" smtClean="0"/>
              <a:t>6</a:t>
            </a:fld>
            <a:endParaRPr lang="es-CL"/>
          </a:p>
        </p:txBody>
      </p:sp>
    </p:spTree>
    <p:extLst>
      <p:ext uri="{BB962C8B-B14F-4D97-AF65-F5344CB8AC3E}">
        <p14:creationId xmlns:p14="http://schemas.microsoft.com/office/powerpoint/2010/main" val="2609314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456432" y="713232"/>
            <a:ext cx="8735569" cy="5183022"/>
          </a:xfrm>
          <a:prstGeom prst="rect">
            <a:avLst/>
          </a:prstGeom>
        </p:spPr>
        <p:txBody>
          <a:bodyPr wrap="square">
            <a:spAutoFit/>
          </a:bodyPr>
          <a:lstStyle/>
          <a:p>
            <a:pPr algn="just">
              <a:lnSpc>
                <a:spcPct val="150000"/>
              </a:lnSpc>
              <a:spcAft>
                <a:spcPts val="0"/>
              </a:spcAft>
            </a:pPr>
            <a:r>
              <a:rPr lang="en-US" sz="2800" dirty="0" smtClean="0">
                <a:effectLst/>
                <a:latin typeface="Cambria" panose="02040503050406030204" pitchFamily="18" charset="0"/>
                <a:ea typeface="MS Mincho"/>
                <a:cs typeface="Times New Roman" panose="02020603050405020304" pitchFamily="18" charset="0"/>
              </a:rPr>
              <a:t>Compare this level of trust with Santiago, a city very much in development not only in terms of tourism and infrastructure, but in cultural terms when it comes to offering a welcoming and trusting face. As any vacationer not familiar with the perceived quirks of Chilean culture would discover, service may not always appear to be the highest of priorities and Trust as we perceive it may suffer as a result.</a:t>
            </a:r>
            <a:endParaRPr lang="es-CL" sz="2800" dirty="0">
              <a:effectLst/>
              <a:latin typeface="Cambria" panose="02040503050406030204" pitchFamily="18" charset="0"/>
              <a:ea typeface="MS Mincho"/>
              <a:cs typeface="Times New Roman" panose="02020603050405020304" pitchFamily="18" charset="0"/>
            </a:endParaRPr>
          </a:p>
        </p:txBody>
      </p:sp>
      <p:sp>
        <p:nvSpPr>
          <p:cNvPr id="3" name="2 CuadroTexto"/>
          <p:cNvSpPr txBox="1"/>
          <p:nvPr/>
        </p:nvSpPr>
        <p:spPr>
          <a:xfrm>
            <a:off x="3419856" y="311114"/>
            <a:ext cx="6016752" cy="584775"/>
          </a:xfrm>
          <a:prstGeom prst="rect">
            <a:avLst/>
          </a:prstGeom>
          <a:noFill/>
        </p:spPr>
        <p:txBody>
          <a:bodyPr wrap="square" rtlCol="0">
            <a:spAutoFit/>
          </a:bodyPr>
          <a:lstStyle/>
          <a:p>
            <a:r>
              <a:rPr lang="es-CL" sz="3200" b="1" dirty="0" smtClean="0"/>
              <a:t>THEORETICAL FOUNDATION</a:t>
            </a:r>
            <a:endParaRPr lang="es-CL" sz="3200" b="1" dirty="0"/>
          </a:p>
        </p:txBody>
      </p:sp>
      <p:sp>
        <p:nvSpPr>
          <p:cNvPr id="4" name="Marcador de pie de página 3"/>
          <p:cNvSpPr>
            <a:spLocks noGrp="1"/>
          </p:cNvSpPr>
          <p:nvPr>
            <p:ph type="ftr" sz="quarter" idx="11"/>
          </p:nvPr>
        </p:nvSpPr>
        <p:spPr>
          <a:xfrm>
            <a:off x="6093791" y="6245225"/>
            <a:ext cx="3860800" cy="476250"/>
          </a:xfrm>
        </p:spPr>
        <p:txBody>
          <a:bodyPr/>
          <a:lstStyle/>
          <a:p>
            <a:r>
              <a:rPr lang="es-CL" b="1" dirty="0" smtClean="0">
                <a:solidFill>
                  <a:schemeClr val="accent2"/>
                </a:solidFill>
              </a:rPr>
              <a:t>www.usach.cl</a:t>
            </a:r>
            <a:endParaRPr lang="es-CL" b="1" dirty="0">
              <a:solidFill>
                <a:schemeClr val="accent2"/>
              </a:solidFill>
            </a:endParaRPr>
          </a:p>
        </p:txBody>
      </p:sp>
      <p:sp>
        <p:nvSpPr>
          <p:cNvPr id="5" name="Marcador de número de diapositiva 4"/>
          <p:cNvSpPr>
            <a:spLocks noGrp="1"/>
          </p:cNvSpPr>
          <p:nvPr>
            <p:ph type="sldNum" sz="quarter" idx="12"/>
          </p:nvPr>
        </p:nvSpPr>
        <p:spPr/>
        <p:txBody>
          <a:bodyPr/>
          <a:lstStyle/>
          <a:p>
            <a:fld id="{26AA08BD-AE99-4B88-8664-028B4965A60B}" type="slidenum">
              <a:rPr lang="es-CL" smtClean="0"/>
              <a:t>7</a:t>
            </a:fld>
            <a:endParaRPr lang="es-CL"/>
          </a:p>
        </p:txBody>
      </p:sp>
    </p:spTree>
    <p:extLst>
      <p:ext uri="{BB962C8B-B14F-4D97-AF65-F5344CB8AC3E}">
        <p14:creationId xmlns:p14="http://schemas.microsoft.com/office/powerpoint/2010/main" val="4181717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262661" y="718036"/>
            <a:ext cx="8929339" cy="5262979"/>
          </a:xfrm>
          <a:prstGeom prst="rect">
            <a:avLst/>
          </a:prstGeom>
        </p:spPr>
        <p:txBody>
          <a:bodyPr wrap="square">
            <a:spAutoFit/>
          </a:bodyPr>
          <a:lstStyle/>
          <a:p>
            <a:pPr algn="just">
              <a:lnSpc>
                <a:spcPct val="150000"/>
              </a:lnSpc>
              <a:spcAft>
                <a:spcPts val="0"/>
              </a:spcAft>
            </a:pPr>
            <a:r>
              <a:rPr lang="en-US" sz="3200" dirty="0" smtClean="0">
                <a:effectLst/>
                <a:latin typeface="Cambria" panose="02040503050406030204" pitchFamily="18" charset="0"/>
                <a:ea typeface="MS Mincho"/>
                <a:cs typeface="Times New Roman" panose="02020603050405020304" pitchFamily="18" charset="0"/>
              </a:rPr>
              <a:t>Our next core definition is Satisfaction, remembering that the title of this presentation is ‘The Antecedents of Tourist Satisfaction’. Again, we all have our own understanding of satisfaction, but in terms of tourism we can define it as the subjective opinion of a tourist based on their assessment after visiting a particular place.</a:t>
            </a:r>
            <a:endParaRPr lang="es-CL" sz="3200" dirty="0">
              <a:effectLst/>
              <a:latin typeface="Cambria" panose="02040503050406030204" pitchFamily="18" charset="0"/>
              <a:ea typeface="MS Mincho"/>
              <a:cs typeface="Times New Roman" panose="02020603050405020304" pitchFamily="18" charset="0"/>
            </a:endParaRPr>
          </a:p>
        </p:txBody>
      </p:sp>
      <p:sp>
        <p:nvSpPr>
          <p:cNvPr id="3" name="2 CuadroTexto"/>
          <p:cNvSpPr txBox="1"/>
          <p:nvPr/>
        </p:nvSpPr>
        <p:spPr>
          <a:xfrm>
            <a:off x="3173476" y="133261"/>
            <a:ext cx="6016752" cy="584775"/>
          </a:xfrm>
          <a:prstGeom prst="rect">
            <a:avLst/>
          </a:prstGeom>
          <a:noFill/>
        </p:spPr>
        <p:txBody>
          <a:bodyPr wrap="square" rtlCol="0">
            <a:spAutoFit/>
          </a:bodyPr>
          <a:lstStyle/>
          <a:p>
            <a:r>
              <a:rPr lang="es-CL" sz="3200" b="1" dirty="0" smtClean="0"/>
              <a:t>THEORETICAL FOUNDATION</a:t>
            </a:r>
            <a:endParaRPr lang="es-CL" sz="3200" b="1" dirty="0"/>
          </a:p>
        </p:txBody>
      </p:sp>
      <p:sp>
        <p:nvSpPr>
          <p:cNvPr id="4" name="Marcador de pie de página 3"/>
          <p:cNvSpPr>
            <a:spLocks noGrp="1"/>
          </p:cNvSpPr>
          <p:nvPr>
            <p:ph type="ftr" sz="quarter" idx="11"/>
          </p:nvPr>
        </p:nvSpPr>
        <p:spPr>
          <a:xfrm>
            <a:off x="6680200" y="6245225"/>
            <a:ext cx="3860800" cy="476250"/>
          </a:xfrm>
        </p:spPr>
        <p:txBody>
          <a:bodyPr/>
          <a:lstStyle/>
          <a:p>
            <a:r>
              <a:rPr lang="es-CL" b="1" dirty="0" smtClean="0">
                <a:solidFill>
                  <a:schemeClr val="accent2"/>
                </a:solidFill>
              </a:rPr>
              <a:t>www.usach.cl</a:t>
            </a:r>
            <a:endParaRPr lang="es-CL" b="1" dirty="0">
              <a:solidFill>
                <a:schemeClr val="accent2"/>
              </a:solidFill>
            </a:endParaRPr>
          </a:p>
        </p:txBody>
      </p:sp>
      <p:sp>
        <p:nvSpPr>
          <p:cNvPr id="5" name="Marcador de número de diapositiva 4"/>
          <p:cNvSpPr>
            <a:spLocks noGrp="1"/>
          </p:cNvSpPr>
          <p:nvPr>
            <p:ph type="sldNum" sz="quarter" idx="12"/>
          </p:nvPr>
        </p:nvSpPr>
        <p:spPr/>
        <p:txBody>
          <a:bodyPr/>
          <a:lstStyle/>
          <a:p>
            <a:fld id="{26AA08BD-AE99-4B88-8664-028B4965A60B}" type="slidenum">
              <a:rPr lang="es-CL" smtClean="0"/>
              <a:t>8</a:t>
            </a:fld>
            <a:endParaRPr lang="es-CL"/>
          </a:p>
        </p:txBody>
      </p:sp>
    </p:spTree>
    <p:extLst>
      <p:ext uri="{BB962C8B-B14F-4D97-AF65-F5344CB8AC3E}">
        <p14:creationId xmlns:p14="http://schemas.microsoft.com/office/powerpoint/2010/main" val="1916009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396405" y="1515593"/>
            <a:ext cx="9795595" cy="3785652"/>
          </a:xfrm>
          <a:prstGeom prst="rect">
            <a:avLst/>
          </a:prstGeom>
        </p:spPr>
        <p:txBody>
          <a:bodyPr wrap="square">
            <a:spAutoFit/>
          </a:bodyPr>
          <a:lstStyle/>
          <a:p>
            <a:pPr algn="just">
              <a:lnSpc>
                <a:spcPct val="150000"/>
              </a:lnSpc>
              <a:spcAft>
                <a:spcPts val="0"/>
              </a:spcAft>
            </a:pPr>
            <a:r>
              <a:rPr lang="en-US" sz="3200" dirty="0" smtClean="0">
                <a:effectLst/>
                <a:latin typeface="Cambria" panose="02040503050406030204" pitchFamily="18" charset="0"/>
                <a:ea typeface="MS Mincho"/>
                <a:cs typeface="Times New Roman" panose="02020603050405020304" pitchFamily="18" charset="0"/>
              </a:rPr>
              <a:t>So once again, if we continue with our example, using Orlando, with all its superiority in terms of infrastructure and touristic culture, and Santiago, which by comparison may be perceived as lacking in these areas, herein lies an ambiguity. </a:t>
            </a:r>
            <a:endParaRPr lang="es-CL" sz="3200" dirty="0">
              <a:effectLst/>
              <a:latin typeface="Cambria" panose="02040503050406030204" pitchFamily="18" charset="0"/>
              <a:ea typeface="MS Mincho"/>
              <a:cs typeface="Times New Roman" panose="02020603050405020304" pitchFamily="18" charset="0"/>
            </a:endParaRPr>
          </a:p>
        </p:txBody>
      </p:sp>
      <p:sp>
        <p:nvSpPr>
          <p:cNvPr id="3" name="2 CuadroTexto"/>
          <p:cNvSpPr txBox="1"/>
          <p:nvPr/>
        </p:nvSpPr>
        <p:spPr>
          <a:xfrm>
            <a:off x="2396405" y="603719"/>
            <a:ext cx="6016752" cy="584775"/>
          </a:xfrm>
          <a:prstGeom prst="rect">
            <a:avLst/>
          </a:prstGeom>
          <a:noFill/>
        </p:spPr>
        <p:txBody>
          <a:bodyPr wrap="square" rtlCol="0">
            <a:spAutoFit/>
          </a:bodyPr>
          <a:lstStyle/>
          <a:p>
            <a:r>
              <a:rPr lang="es-CL" sz="3200" b="1" dirty="0" smtClean="0"/>
              <a:t>THEORETICAL FOUNDATION</a:t>
            </a:r>
            <a:endParaRPr lang="es-CL" sz="3200" b="1" dirty="0"/>
          </a:p>
        </p:txBody>
      </p:sp>
      <p:sp>
        <p:nvSpPr>
          <p:cNvPr id="4" name="Marcador de pie de página 3"/>
          <p:cNvSpPr>
            <a:spLocks noGrp="1"/>
          </p:cNvSpPr>
          <p:nvPr>
            <p:ph type="ftr" sz="quarter" idx="11"/>
          </p:nvPr>
        </p:nvSpPr>
        <p:spPr>
          <a:xfrm>
            <a:off x="6482757" y="6268554"/>
            <a:ext cx="3860800" cy="476250"/>
          </a:xfrm>
        </p:spPr>
        <p:txBody>
          <a:bodyPr/>
          <a:lstStyle/>
          <a:p>
            <a:r>
              <a:rPr lang="es-CL" b="1" dirty="0" smtClean="0">
                <a:solidFill>
                  <a:schemeClr val="accent2"/>
                </a:solidFill>
              </a:rPr>
              <a:t>www.usach.cl</a:t>
            </a:r>
            <a:endParaRPr lang="es-CL" b="1" dirty="0">
              <a:solidFill>
                <a:schemeClr val="accent2"/>
              </a:solidFill>
            </a:endParaRPr>
          </a:p>
        </p:txBody>
      </p:sp>
      <p:sp>
        <p:nvSpPr>
          <p:cNvPr id="5" name="Marcador de número de diapositiva 4"/>
          <p:cNvSpPr>
            <a:spLocks noGrp="1"/>
          </p:cNvSpPr>
          <p:nvPr>
            <p:ph type="sldNum" sz="quarter" idx="12"/>
          </p:nvPr>
        </p:nvSpPr>
        <p:spPr/>
        <p:txBody>
          <a:bodyPr/>
          <a:lstStyle/>
          <a:p>
            <a:fld id="{26AA08BD-AE99-4B88-8664-028B4965A60B}" type="slidenum">
              <a:rPr lang="es-CL" smtClean="0"/>
              <a:t>9</a:t>
            </a:fld>
            <a:endParaRPr lang="es-CL"/>
          </a:p>
        </p:txBody>
      </p:sp>
    </p:spTree>
    <p:extLst>
      <p:ext uri="{BB962C8B-B14F-4D97-AF65-F5344CB8AC3E}">
        <p14:creationId xmlns:p14="http://schemas.microsoft.com/office/powerpoint/2010/main" val="2887048419"/>
      </p:ext>
    </p:extLst>
  </p:cSld>
  <p:clrMapOvr>
    <a:masterClrMapping/>
  </p:clrMapOvr>
</p:sld>
</file>

<file path=ppt/theme/theme1.xml><?xml version="1.0" encoding="utf-8"?>
<a:theme xmlns:a="http://schemas.openxmlformats.org/drawingml/2006/main" name="1100">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1100">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3862</TotalTime>
  <Words>2831</Words>
  <Application>Microsoft Office PowerPoint</Application>
  <PresentationFormat>Personalizado</PresentationFormat>
  <Paragraphs>185</Paragraphs>
  <Slides>26</Slides>
  <Notes>25</Notes>
  <HiddenSlides>0</HiddenSlides>
  <MMClips>0</MMClips>
  <ScaleCrop>false</ScaleCrop>
  <HeadingPairs>
    <vt:vector size="4" baseType="variant">
      <vt:variant>
        <vt:lpstr>Tema</vt:lpstr>
      </vt:variant>
      <vt:variant>
        <vt:i4>2</vt:i4>
      </vt:variant>
      <vt:variant>
        <vt:lpstr>Títulos de diapositiva</vt:lpstr>
      </vt:variant>
      <vt:variant>
        <vt:i4>26</vt:i4>
      </vt:variant>
    </vt:vector>
  </HeadingPairs>
  <TitlesOfParts>
    <vt:vector size="28" baseType="lpstr">
      <vt:lpstr>1100</vt:lpstr>
      <vt:lpstr>1_1100</vt:lpstr>
      <vt:lpstr>                   Antecedents of Tourist Satisfaction. The Role of Trust in a Tourist Destination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Antecedents of Tourist Satisfaction. The Role of Trust in a Tourist Destination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Enrique Marinao</dc:creator>
  <cp:lastModifiedBy>Cristian</cp:lastModifiedBy>
  <cp:revision>86</cp:revision>
  <dcterms:created xsi:type="dcterms:W3CDTF">2015-10-01T11:16:39Z</dcterms:created>
  <dcterms:modified xsi:type="dcterms:W3CDTF">2016-01-08T15:09:02Z</dcterms:modified>
</cp:coreProperties>
</file>